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Lst>
  <p:sldSz cy="5143500" cx="9144000"/>
  <p:notesSz cx="6858000" cy="9144000"/>
  <p:embeddedFontLst>
    <p:embeddedFont>
      <p:font typeface="Golos Text"/>
      <p:regular r:id="rId75"/>
      <p:bold r:id="rId76"/>
    </p:embeddedFont>
    <p:embeddedFont>
      <p:font typeface="Raleway"/>
      <p:regular r:id="rId77"/>
      <p:bold r:id="rId78"/>
      <p:italic r:id="rId79"/>
      <p:boldItalic r:id="rId80"/>
    </p:embeddedFont>
    <p:embeddedFont>
      <p:font typeface="Golos Text Medium"/>
      <p:regular r:id="rId81"/>
      <p:bold r:id="rId82"/>
    </p:embeddedFont>
    <p:embeddedFont>
      <p:font typeface="Manrope"/>
      <p:regular r:id="rId83"/>
      <p:bold r:id="rId84"/>
    </p:embeddedFont>
    <p:embeddedFont>
      <p:font typeface="Manrope ExtraLight"/>
      <p:regular r:id="rId85"/>
      <p:bold r:id="rId86"/>
    </p:embeddedFont>
    <p:embeddedFont>
      <p:font typeface="Manrope ExtraBold"/>
      <p:bold r:id="rId87"/>
    </p:embeddedFont>
    <p:embeddedFont>
      <p:font typeface="Manrope Light"/>
      <p:regular r:id="rId88"/>
      <p:bold r:id="rId89"/>
    </p:embeddedFont>
    <p:embeddedFont>
      <p:font typeface="Roboto"/>
      <p:regular r:id="rId90"/>
      <p:bold r:id="rId91"/>
      <p:italic r:id="rId92"/>
      <p:boldItalic r:id="rId93"/>
    </p:embeddedFont>
    <p:embeddedFont>
      <p:font typeface="Bebas Neue"/>
      <p:regular r:id="rId94"/>
    </p:embeddedFont>
    <p:embeddedFont>
      <p:font typeface="Manrope Medium"/>
      <p:regular r:id="rId95"/>
      <p:bold r:id="rId96"/>
    </p:embeddedFont>
    <p:embeddedFont>
      <p:font typeface="Gantari"/>
      <p:regular r:id="rId97"/>
      <p:bold r:id="rId98"/>
      <p:italic r:id="rId99"/>
      <p:boldItalic r:id="rId100"/>
    </p:embeddedFont>
    <p:embeddedFont>
      <p:font typeface="DM Sans"/>
      <p:regular r:id="rId101"/>
      <p:bold r:id="rId102"/>
      <p:italic r:id="rId103"/>
      <p:boldItalic r:id="rId10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07683FA-E15A-4107-8D4D-58159C19E4B4}">
  <a:tblStyle styleId="{B07683FA-E15A-4107-8D4D-58159C19E4B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4" Type="http://schemas.openxmlformats.org/officeDocument/2006/relationships/font" Target="fonts/DMSans-boldItalic.fntdata"/><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font" Target="fonts/DMSans-italic.fntdata"/><Relationship Id="rId102" Type="http://schemas.openxmlformats.org/officeDocument/2006/relationships/font" Target="fonts/DMSans-bold.fntdata"/><Relationship Id="rId101" Type="http://schemas.openxmlformats.org/officeDocument/2006/relationships/font" Target="fonts/DMSans-regular.fntdata"/><Relationship Id="rId100" Type="http://schemas.openxmlformats.org/officeDocument/2006/relationships/font" Target="fonts/Gantari-boldItalic.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font" Target="fonts/ManropeMedium-regular.fntdata"/><Relationship Id="rId94" Type="http://schemas.openxmlformats.org/officeDocument/2006/relationships/font" Target="fonts/BebasNeue-regular.fntdata"/><Relationship Id="rId97" Type="http://schemas.openxmlformats.org/officeDocument/2006/relationships/font" Target="fonts/Gantari-regular.fntdata"/><Relationship Id="rId96" Type="http://schemas.openxmlformats.org/officeDocument/2006/relationships/font" Target="fonts/ManropeMedium-bold.fntdata"/><Relationship Id="rId11" Type="http://schemas.openxmlformats.org/officeDocument/2006/relationships/slide" Target="slides/slide6.xml"/><Relationship Id="rId99" Type="http://schemas.openxmlformats.org/officeDocument/2006/relationships/font" Target="fonts/Gantari-italic.fntdata"/><Relationship Id="rId10" Type="http://schemas.openxmlformats.org/officeDocument/2006/relationships/slide" Target="slides/slide5.xml"/><Relationship Id="rId98" Type="http://schemas.openxmlformats.org/officeDocument/2006/relationships/font" Target="fonts/Gantari-bold.fntdata"/><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font" Target="fonts/Roboto-bold.fntdata"/><Relationship Id="rId90" Type="http://schemas.openxmlformats.org/officeDocument/2006/relationships/font" Target="fonts/Roboto-regular.fntdata"/><Relationship Id="rId93" Type="http://schemas.openxmlformats.org/officeDocument/2006/relationships/font" Target="fonts/Roboto-boldItalic.fntdata"/><Relationship Id="rId92" Type="http://schemas.openxmlformats.org/officeDocument/2006/relationships/font" Target="fonts/Robo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 Id="rId84" Type="http://schemas.openxmlformats.org/officeDocument/2006/relationships/font" Target="fonts/Manrope-bold.fntdata"/><Relationship Id="rId83" Type="http://schemas.openxmlformats.org/officeDocument/2006/relationships/font" Target="fonts/Manrope-regular.fntdata"/><Relationship Id="rId86" Type="http://schemas.openxmlformats.org/officeDocument/2006/relationships/font" Target="fonts/ManropeExtraLight-bold.fntdata"/><Relationship Id="rId85" Type="http://schemas.openxmlformats.org/officeDocument/2006/relationships/font" Target="fonts/ManropeExtraLight-regular.fntdata"/><Relationship Id="rId88" Type="http://schemas.openxmlformats.org/officeDocument/2006/relationships/font" Target="fonts/ManropeLight-regular.fntdata"/><Relationship Id="rId87" Type="http://schemas.openxmlformats.org/officeDocument/2006/relationships/font" Target="fonts/ManropeExtraBold-bold.fntdata"/><Relationship Id="rId89" Type="http://schemas.openxmlformats.org/officeDocument/2006/relationships/font" Target="fonts/ManropeLight-bold.fntdata"/><Relationship Id="rId80" Type="http://schemas.openxmlformats.org/officeDocument/2006/relationships/font" Target="fonts/Raleway-boldItalic.fntdata"/><Relationship Id="rId82" Type="http://schemas.openxmlformats.org/officeDocument/2006/relationships/font" Target="fonts/GolosTextMedium-bold.fntdata"/><Relationship Id="rId81" Type="http://schemas.openxmlformats.org/officeDocument/2006/relationships/font" Target="fonts/GolosTextMedium-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font" Target="fonts/GolosText-regular.fntdata"/><Relationship Id="rId74" Type="http://schemas.openxmlformats.org/officeDocument/2006/relationships/slide" Target="slides/slide69.xml"/><Relationship Id="rId77" Type="http://schemas.openxmlformats.org/officeDocument/2006/relationships/font" Target="fonts/Raleway-regular.fntdata"/><Relationship Id="rId76" Type="http://schemas.openxmlformats.org/officeDocument/2006/relationships/font" Target="fonts/GolosText-bold.fntdata"/><Relationship Id="rId79" Type="http://schemas.openxmlformats.org/officeDocument/2006/relationships/font" Target="fonts/Raleway-italic.fntdata"/><Relationship Id="rId78" Type="http://schemas.openxmlformats.org/officeDocument/2006/relationships/font" Target="fonts/Raleway-bold.fntdata"/><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2a8e28482d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2a8e28482d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Tài liệu tham khảo:</a:t>
            </a:r>
            <a:endParaRPr/>
          </a:p>
          <a:p>
            <a:pPr indent="0" lvl="0" marL="0" rtl="0" algn="l">
              <a:spcBef>
                <a:spcPts val="0"/>
              </a:spcBef>
              <a:spcAft>
                <a:spcPts val="0"/>
              </a:spcAft>
              <a:buNone/>
            </a:pPr>
            <a:r>
              <a:rPr lang="en"/>
              <a:t>A Common-Sense Guide to Data Structures and Algorithms.pdf</a:t>
            </a:r>
            <a:endParaRPr/>
          </a:p>
          <a:p>
            <a:pPr indent="0" lvl="0" marL="0" rtl="0" algn="l">
              <a:spcBef>
                <a:spcPts val="0"/>
              </a:spcBef>
              <a:spcAft>
                <a:spcPts val="0"/>
              </a:spcAft>
              <a:buNone/>
            </a:pPr>
            <a:r>
              <a:rPr lang="en"/>
              <a:t>Cấu trúc dữ liệu và giải thuật - Phạm Thế Bảo (ĐHKHTN - ĐHQG TPHCM)</a:t>
            </a:r>
            <a:endParaRPr/>
          </a:p>
          <a:p>
            <a:pPr indent="0" lvl="0" marL="0" rtl="0" algn="l">
              <a:spcBef>
                <a:spcPts val="0"/>
              </a:spcBef>
              <a:spcAft>
                <a:spcPts val="0"/>
              </a:spcAft>
              <a:buNone/>
            </a:pPr>
            <a:r>
              <a:rPr lang="en"/>
              <a:t>Biên soạn:</a:t>
            </a:r>
            <a:endParaRPr/>
          </a:p>
          <a:p>
            <a:pPr indent="-298450" lvl="0" marL="457200" rtl="0" algn="l">
              <a:spcBef>
                <a:spcPts val="0"/>
              </a:spcBef>
              <a:spcAft>
                <a:spcPts val="0"/>
              </a:spcAft>
              <a:buSzPts val="1100"/>
              <a:buChar char="-"/>
            </a:pPr>
            <a:r>
              <a:rPr lang="en"/>
              <a:t>Phạm Phi Nhung (K16)</a:t>
            </a:r>
            <a:endParaRPr/>
          </a:p>
          <a:p>
            <a:pPr indent="-298450" lvl="0" marL="457200" rtl="0" algn="l">
              <a:spcBef>
                <a:spcPts val="0"/>
              </a:spcBef>
              <a:spcAft>
                <a:spcPts val="0"/>
              </a:spcAft>
              <a:buSzPts val="1100"/>
              <a:buChar char="-"/>
            </a:pPr>
            <a:r>
              <a:rPr lang="en"/>
              <a:t>Phạm Huy Lâm (K16)</a:t>
            </a:r>
            <a:endParaRPr/>
          </a:p>
          <a:p>
            <a:pPr indent="0" lvl="0" marL="0" rtl="0" algn="l">
              <a:spcBef>
                <a:spcPts val="0"/>
              </a:spcBef>
              <a:spcAft>
                <a:spcPts val="0"/>
              </a:spcAft>
              <a:buNone/>
            </a:pPr>
            <a:r>
              <a:rPr lang="en"/>
              <a:t>TA: Phạm Huy Lâm (K16)</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7d2f7d7f44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7d2f7d7f44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dk1"/>
                </a:solidFill>
                <a:latin typeface="Golos Text"/>
                <a:ea typeface="Golos Text"/>
                <a:cs typeface="Golos Text"/>
                <a:sym typeface="Golos Text"/>
              </a:rPr>
              <a:t>https://docs.google.com/presentation/d/1-df0-mU1B8Ta_jvG3kA4SXkjFHrB-p2u/edit#slide=id.p3</a:t>
            </a:r>
            <a:endParaRPr sz="6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880a6c7980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880a6c7980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27d2f7d7f44_0_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27d2f7d7f44_0_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27af2d8681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27af2d8681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27af2d86813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27af2d86813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27af2d86813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27af2d86813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27af2d86813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27af2d86813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27af2d86813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27af2d86813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27af2d86813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27af2d86813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27e4cffe1e4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27e4cffe1e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3bb4c8d43a_0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3bb4c8d43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mcslearn.hcmus.edu.vn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27af2d86813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27af2d86813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27e4cffe1e4_0_3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27e4cffe1e4_0_3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27e4cffe1e4_0_4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27e4cffe1e4_0_4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27e4cffe1e4_0_4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27e4cffe1e4_0_4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27d2f7d7f44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27d2f7d7f44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27e4cffe1e4_0_4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27e4cffe1e4_0_4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28a56c12e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28a56c12e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28a56c12eac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28a56c12eac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28a56c12eac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28a56c12eac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28a56c12eac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28a56c12eac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2a8e28482d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2a8e28482d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28a56c12eac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28a56c12eac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28a56c12eac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28a56c12eac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28a56c12eac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28a56c12eac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28a56c12eac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 name="Google Shape;786;g28a56c12eac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28a56c12eac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28a56c12eac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28a56c12eac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28a56c12eac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 name="Shape 814"/>
        <p:cNvGrpSpPr/>
        <p:nvPr/>
      </p:nvGrpSpPr>
      <p:grpSpPr>
        <a:xfrm>
          <a:off x="0" y="0"/>
          <a:ext cx="0" cy="0"/>
          <a:chOff x="0" y="0"/>
          <a:chExt cx="0" cy="0"/>
        </a:xfrm>
      </p:grpSpPr>
      <p:sp>
        <p:nvSpPr>
          <p:cNvPr id="815" name="Google Shape;815;g28a56c12eac_0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6" name="Google Shape;816;g28a56c12eac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28a56c12eac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28a56c12eac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28a56c12eac_0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28a56c12eac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28a56c12eac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28a56c12eac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2a8e28482d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2a8e28482d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28a56c12eac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28a56c12eac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24c3d10e7f5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24c3d10e7f5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28314a2691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28314a2691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Clr>
                <a:schemeClr val="dk1"/>
              </a:buClr>
              <a:buSzPts val="1100"/>
              <a:buFont typeface="Arial"/>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Clr>
                <a:schemeClr val="dk1"/>
              </a:buClr>
              <a:buSzPts val="1100"/>
              <a:buFont typeface="Arial"/>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27d2f7d7f44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27d2f7d7f44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g28314a26913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 name="Google Shape;898;g28314a26913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g28314a2691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 name="Google Shape;907;g28314a2691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24c3d10e7f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24c3d10e7f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24c3d10e7f5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24c3d10e7f5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g24c3d10e7f5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 name="Google Shape;931;g24c3d10e7f5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28314a26913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28314a26913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2b21ebf290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22b21ebf290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28314a26913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28314a26913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28314a26913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28314a26913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28314a26913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28314a26913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3" name="Shape 973"/>
        <p:cNvGrpSpPr/>
        <p:nvPr/>
      </p:nvGrpSpPr>
      <p:grpSpPr>
        <a:xfrm>
          <a:off x="0" y="0"/>
          <a:ext cx="0" cy="0"/>
          <a:chOff x="0" y="0"/>
          <a:chExt cx="0" cy="0"/>
        </a:xfrm>
      </p:grpSpPr>
      <p:sp>
        <p:nvSpPr>
          <p:cNvPr id="974" name="Google Shape;974;g289c1e7982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5" name="Google Shape;975;g289c1e7982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 name="Shape 982"/>
        <p:cNvGrpSpPr/>
        <p:nvPr/>
      </p:nvGrpSpPr>
      <p:grpSpPr>
        <a:xfrm>
          <a:off x="0" y="0"/>
          <a:ext cx="0" cy="0"/>
          <a:chOff x="0" y="0"/>
          <a:chExt cx="0" cy="0"/>
        </a:xfrm>
      </p:grpSpPr>
      <p:sp>
        <p:nvSpPr>
          <p:cNvPr id="983" name="Google Shape;983;g289c1e79821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 name="Google Shape;984;g289c1e79821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289c1e79821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289c1e79821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24c3d10e7f5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24c3d10e7f5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 name="Shape 1006"/>
        <p:cNvGrpSpPr/>
        <p:nvPr/>
      </p:nvGrpSpPr>
      <p:grpSpPr>
        <a:xfrm>
          <a:off x="0" y="0"/>
          <a:ext cx="0" cy="0"/>
          <a:chOff x="0" y="0"/>
          <a:chExt cx="0" cy="0"/>
        </a:xfrm>
      </p:grpSpPr>
      <p:sp>
        <p:nvSpPr>
          <p:cNvPr id="1007" name="Google Shape;1007;g289c1e798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8" name="Google Shape;1008;g289c1e798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289c1e7982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289c1e7982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289c1e7982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289c1e7982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7d2f7d7e1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27d2f7d7e1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289c1e79821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 name="Google Shape;1032;g289c1e79821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28a549864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28a549864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28a549864b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28a549864b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2848edc259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2848edc259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g2848edc259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 name="Google Shape;1067;g2848edc259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24c3d10e7f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24c3d10e7f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24c3d10e7f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24c3d10e7f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24c3d10e7f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 name="Google Shape;1093;g24c3d10e7f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#include &lt;stdio.h&gt;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searchArray(int arr[], int n, int value)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return index;</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int main()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n;</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arr[];</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a:t>
            </a:r>
            <a:r>
              <a:rPr lang="en">
                <a:solidFill>
                  <a:srgbClr val="6D6AF7"/>
                </a:solidFill>
                <a:highlight>
                  <a:srgbClr val="F5F5F5"/>
                </a:highlight>
                <a:latin typeface="Consolas"/>
                <a:ea typeface="Consolas"/>
                <a:cs typeface="Consolas"/>
                <a:sym typeface="Consolas"/>
              </a:rPr>
              <a:t>//Input arr and value</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a:solidFill>
                <a:srgbClr val="6D6AF7"/>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int index = searchArray(a, n, value);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if (index == -1)</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printf("Not found!");</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else</a:t>
            </a:r>
            <a:endParaRPr>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a:solidFill>
                  <a:srgbClr val="333333"/>
                </a:solidFill>
                <a:highlight>
                  <a:srgbClr val="F5F5F5"/>
                </a:highlight>
                <a:latin typeface="Consolas"/>
                <a:ea typeface="Consolas"/>
                <a:cs typeface="Consolas"/>
                <a:sym typeface="Consolas"/>
              </a:rPr>
              <a:t>        printf("Found %d at %d", value, index);</a:t>
            </a:r>
            <a:endParaRPr>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a:solidFill>
                  <a:srgbClr val="333333"/>
                </a:solidFill>
                <a:highlight>
                  <a:srgbClr val="F5F5F5"/>
                </a:highlight>
                <a:latin typeface="Consolas"/>
                <a:ea typeface="Consolas"/>
                <a:cs typeface="Consolas"/>
                <a:sym typeface="Consolas"/>
              </a:rPr>
              <a:t>}</a:t>
            </a:r>
            <a:endParaRPr>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500">
              <a:solidFill>
                <a:schemeClr val="dk1"/>
              </a:solidFill>
              <a:latin typeface="Golos Text"/>
              <a:ea typeface="Golos Text"/>
              <a:cs typeface="Golos Text"/>
              <a:sym typeface="Golos Text"/>
            </a:endParaRPr>
          </a:p>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g24c3d10e7f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24c3d10e7f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22b21ebf290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 name="Google Shape;1110;g22b21ebf290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7d2f7d7e1d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7d2f7d7e1d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85f5c2263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385f5c2263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7af2d86813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27af2d8681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 name="Google Shape;11;p2"/>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b="0" sz="480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pic>
        <p:nvPicPr>
          <p:cNvPr id="53" name="Google Shape;53;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54" name="Google Shape;54;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 name="Google Shape;55;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6" name="Google Shape;56;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59" name="Shape 59"/>
        <p:cNvGrpSpPr/>
        <p:nvPr/>
      </p:nvGrpSpPr>
      <p:grpSpPr>
        <a:xfrm>
          <a:off x="0" y="0"/>
          <a:ext cx="0" cy="0"/>
          <a:chOff x="0" y="0"/>
          <a:chExt cx="0" cy="0"/>
        </a:xfrm>
      </p:grpSpPr>
      <p:pic>
        <p:nvPicPr>
          <p:cNvPr id="60" name="Google Shape;60;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3"/>
          <p:cNvSpPr txBox="1"/>
          <p:nvPr>
            <p:ph hasCustomPrompt="1" type="title"/>
          </p:nvPr>
        </p:nvSpPr>
        <p:spPr>
          <a:xfrm>
            <a:off x="715100" y="15472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p:nvPr>
            <p:ph idx="1" type="subTitle"/>
          </p:nvPr>
        </p:nvSpPr>
        <p:spPr>
          <a:xfrm>
            <a:off x="2050814" y="15472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3" name="Google Shape;63;p13"/>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a:buNone/>
              <a:defRPr b="0"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9pPr>
          </a:lstStyle>
          <a:p/>
        </p:txBody>
      </p:sp>
      <p:sp>
        <p:nvSpPr>
          <p:cNvPr id="64" name="Google Shape;64;p13"/>
          <p:cNvSpPr txBox="1"/>
          <p:nvPr>
            <p:ph hasCustomPrompt="1" idx="3" type="title"/>
          </p:nvPr>
        </p:nvSpPr>
        <p:spPr>
          <a:xfrm>
            <a:off x="715100" y="22249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idx="4" type="subTitle"/>
          </p:nvPr>
        </p:nvSpPr>
        <p:spPr>
          <a:xfrm>
            <a:off x="2050814" y="22249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6" name="Google Shape;66;p13"/>
          <p:cNvSpPr txBox="1"/>
          <p:nvPr>
            <p:ph hasCustomPrompt="1" idx="5" type="title"/>
          </p:nvPr>
        </p:nvSpPr>
        <p:spPr>
          <a:xfrm>
            <a:off x="715100" y="29026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idx="6" type="subTitle"/>
          </p:nvPr>
        </p:nvSpPr>
        <p:spPr>
          <a:xfrm>
            <a:off x="2050814" y="29026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8" name="Google Shape;68;p13"/>
          <p:cNvSpPr txBox="1"/>
          <p:nvPr>
            <p:ph hasCustomPrompt="1" idx="7" type="title"/>
          </p:nvPr>
        </p:nvSpPr>
        <p:spPr>
          <a:xfrm>
            <a:off x="715100" y="35803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idx="8" type="subTitle"/>
          </p:nvPr>
        </p:nvSpPr>
        <p:spPr>
          <a:xfrm>
            <a:off x="2050814" y="35803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0" name="Google Shape;70;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71" name="Shape 71"/>
        <p:cNvGrpSpPr/>
        <p:nvPr/>
      </p:nvGrpSpPr>
      <p:grpSpPr>
        <a:xfrm>
          <a:off x="0" y="0"/>
          <a:ext cx="0" cy="0"/>
          <a:chOff x="0" y="0"/>
          <a:chExt cx="0" cy="0"/>
        </a:xfrm>
      </p:grpSpPr>
      <p:pic>
        <p:nvPicPr>
          <p:cNvPr id="72" name="Google Shape;72;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73" name="Google Shape;73;p1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74" name="Google Shape;74;p1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
        <p:nvSpPr>
          <p:cNvPr id="75" name="Google Shape;75;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76" name="Shape 76"/>
        <p:cNvGrpSpPr/>
        <p:nvPr/>
      </p:nvGrpSpPr>
      <p:grpSpPr>
        <a:xfrm>
          <a:off x="0" y="0"/>
          <a:ext cx="0" cy="0"/>
          <a:chOff x="0" y="0"/>
          <a:chExt cx="0" cy="0"/>
        </a:xfrm>
      </p:grpSpPr>
      <p:pic>
        <p:nvPicPr>
          <p:cNvPr id="77" name="Google Shape;77;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78" name="Google Shape;78;p15"/>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9" name="Google Shape;79;p15"/>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0" name="Google Shape;80;p15"/>
          <p:cNvSpPr txBox="1"/>
          <p:nvPr/>
        </p:nvSpPr>
        <p:spPr>
          <a:xfrm>
            <a:off x="715100" y="3449850"/>
            <a:ext cx="3856800" cy="56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b="1" lang="en" sz="1000">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b="1" lang="en" sz="1000">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b="1" lang="en" sz="1000">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a:t>
            </a:r>
            <a:r>
              <a:rPr lang="en" sz="1000">
                <a:solidFill>
                  <a:schemeClr val="dk1"/>
                </a:solidFill>
                <a:latin typeface="Gantari"/>
                <a:ea typeface="Gantari"/>
                <a:cs typeface="Gantari"/>
                <a:sym typeface="Gantari"/>
              </a:rPr>
              <a:t> </a:t>
            </a:r>
            <a:r>
              <a:rPr b="1" lang="en" sz="1000">
                <a:solidFill>
                  <a:schemeClr val="dk1"/>
                </a:solidFill>
                <a:latin typeface="Gantari"/>
                <a:ea typeface="Gantari"/>
                <a:cs typeface="Gantari"/>
                <a:sym typeface="Gantari"/>
              </a:rPr>
              <a:t>Eliana Delacour</a:t>
            </a:r>
            <a:endParaRPr b="1" sz="1000">
              <a:solidFill>
                <a:schemeClr val="dk1"/>
              </a:solidFill>
              <a:latin typeface="Gantari"/>
              <a:ea typeface="Gantari"/>
              <a:cs typeface="Gantari"/>
              <a:sym typeface="Gantari"/>
            </a:endParaRPr>
          </a:p>
        </p:txBody>
      </p:sp>
      <p:sp>
        <p:nvSpPr>
          <p:cNvPr id="81" name="Google Shape;81;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82" name="Shape 82"/>
        <p:cNvGrpSpPr/>
        <p:nvPr/>
      </p:nvGrpSpPr>
      <p:grpSpPr>
        <a:xfrm>
          <a:off x="0" y="0"/>
          <a:ext cx="0" cy="0"/>
          <a:chOff x="0" y="0"/>
          <a:chExt cx="0" cy="0"/>
        </a:xfrm>
      </p:grpSpPr>
      <p:pic>
        <p:nvPicPr>
          <p:cNvPr id="83" name="Google Shape;83;p16"/>
          <p:cNvPicPr preferRelativeResize="0"/>
          <p:nvPr/>
        </p:nvPicPr>
        <p:blipFill>
          <a:blip r:embed="rId2">
            <a:alphaModFix amt="67000"/>
          </a:blip>
          <a:stretch>
            <a:fillRect/>
          </a:stretch>
        </p:blipFill>
        <p:spPr>
          <a:xfrm flipH="1">
            <a:off x="0" y="0"/>
            <a:ext cx="9144000" cy="5143500"/>
          </a:xfrm>
          <a:prstGeom prst="rect">
            <a:avLst/>
          </a:prstGeom>
          <a:noFill/>
          <a:ln>
            <a:noFill/>
          </a:ln>
        </p:spPr>
      </p:pic>
      <p:sp>
        <p:nvSpPr>
          <p:cNvPr id="84" name="Google Shape;84;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85" name="Shape 85"/>
        <p:cNvGrpSpPr/>
        <p:nvPr/>
      </p:nvGrpSpPr>
      <p:grpSpPr>
        <a:xfrm>
          <a:off x="0" y="0"/>
          <a:ext cx="0" cy="0"/>
          <a:chOff x="0" y="0"/>
          <a:chExt cx="0" cy="0"/>
        </a:xfrm>
      </p:grpSpPr>
      <p:pic>
        <p:nvPicPr>
          <p:cNvPr id="86" name="Google Shape;86;p17"/>
          <p:cNvPicPr preferRelativeResize="0"/>
          <p:nvPr/>
        </p:nvPicPr>
        <p:blipFill>
          <a:blip r:embed="rId2">
            <a:alphaModFix amt="29000"/>
          </a:blip>
          <a:stretch>
            <a:fillRect/>
          </a:stretch>
        </p:blipFill>
        <p:spPr>
          <a:xfrm flipH="1">
            <a:off x="0" y="0"/>
            <a:ext cx="9144000" cy="5143500"/>
          </a:xfrm>
          <a:prstGeom prst="rect">
            <a:avLst/>
          </a:prstGeom>
          <a:noFill/>
          <a:ln>
            <a:noFill/>
          </a:ln>
        </p:spPr>
      </p:pic>
      <p:sp>
        <p:nvSpPr>
          <p:cNvPr id="87" name="Google Shape;87;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p:cSld name="TITLE_AND_TWO_COLUMNS_1">
    <p:spTree>
      <p:nvGrpSpPr>
        <p:cNvPr id="88" name="Shape 88"/>
        <p:cNvGrpSpPr/>
        <p:nvPr/>
      </p:nvGrpSpPr>
      <p:grpSpPr>
        <a:xfrm>
          <a:off x="0" y="0"/>
          <a:ext cx="0" cy="0"/>
          <a:chOff x="0" y="0"/>
          <a:chExt cx="0" cy="0"/>
        </a:xfrm>
      </p:grpSpPr>
      <p:sp>
        <p:nvSpPr>
          <p:cNvPr id="89" name="Google Shape;89;p18"/>
          <p:cNvSpPr txBox="1"/>
          <p:nvPr>
            <p:ph type="title"/>
          </p:nvPr>
        </p:nvSpPr>
        <p:spPr>
          <a:xfrm>
            <a:off x="786150" y="308120"/>
            <a:ext cx="7571700" cy="702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0" name="Google Shape;90;p18"/>
          <p:cNvSpPr txBox="1"/>
          <p:nvPr>
            <p:ph idx="1" type="body"/>
          </p:nvPr>
        </p:nvSpPr>
        <p:spPr>
          <a:xfrm>
            <a:off x="786137" y="1200150"/>
            <a:ext cx="3675300" cy="3725700"/>
          </a:xfrm>
          <a:prstGeom prst="rect">
            <a:avLst/>
          </a:prstGeom>
        </p:spPr>
        <p:txBody>
          <a:bodyPr anchorCtr="0" anchor="t" bIns="91425" lIns="91425" spcFirstLastPara="1" rIns="91425" wrap="square" tIns="91425">
            <a:noAutofit/>
          </a:bodyPr>
          <a:lstStyle>
            <a:lvl1pPr indent="-355600" lvl="0" marL="457200" rtl="0">
              <a:spcBef>
                <a:spcPts val="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91" name="Google Shape;91;p18"/>
          <p:cNvSpPr txBox="1"/>
          <p:nvPr>
            <p:ph idx="2" type="body"/>
          </p:nvPr>
        </p:nvSpPr>
        <p:spPr>
          <a:xfrm>
            <a:off x="4682659" y="1200150"/>
            <a:ext cx="3675300" cy="3725700"/>
          </a:xfrm>
          <a:prstGeom prst="rect">
            <a:avLst/>
          </a:prstGeom>
        </p:spPr>
        <p:txBody>
          <a:bodyPr anchorCtr="0" anchor="t" bIns="91425" lIns="91425" spcFirstLastPara="1" rIns="91425" wrap="square" tIns="91425">
            <a:noAutofit/>
          </a:bodyPr>
          <a:lstStyle>
            <a:lvl1pPr indent="-355600" lvl="0" marL="457200" rtl="0">
              <a:spcBef>
                <a:spcPts val="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92" name="Google Shape;92;p18"/>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_1">
    <p:spTree>
      <p:nvGrpSpPr>
        <p:cNvPr id="93" name="Shape 93"/>
        <p:cNvGrpSpPr/>
        <p:nvPr/>
      </p:nvGrpSpPr>
      <p:grpSpPr>
        <a:xfrm>
          <a:off x="0" y="0"/>
          <a:ext cx="0" cy="0"/>
          <a:chOff x="0" y="0"/>
          <a:chExt cx="0" cy="0"/>
        </a:xfrm>
      </p:grpSpPr>
      <p:sp>
        <p:nvSpPr>
          <p:cNvPr id="94" name="Google Shape;94;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5" name="Google Shape;95;p19"/>
          <p:cNvSpPr txBox="1"/>
          <p:nvPr>
            <p:ph idx="1" type="subTitle"/>
          </p:nvPr>
        </p:nvSpPr>
        <p:spPr>
          <a:xfrm>
            <a:off x="5051162" y="2138925"/>
            <a:ext cx="2675400" cy="148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 name="Google Shape;96;p19"/>
          <p:cNvSpPr txBox="1"/>
          <p:nvPr>
            <p:ph idx="2" type="subTitle"/>
          </p:nvPr>
        </p:nvSpPr>
        <p:spPr>
          <a:xfrm>
            <a:off x="1417411" y="2138925"/>
            <a:ext cx="2675400" cy="148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 name="Google Shape;97;p19"/>
          <p:cNvSpPr txBox="1"/>
          <p:nvPr>
            <p:ph idx="3" type="subTitle"/>
          </p:nvPr>
        </p:nvSpPr>
        <p:spPr>
          <a:xfrm>
            <a:off x="1417400" y="1670650"/>
            <a:ext cx="2675400" cy="46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8" name="Google Shape;98;p19"/>
          <p:cNvSpPr txBox="1"/>
          <p:nvPr>
            <p:ph idx="4" type="subTitle"/>
          </p:nvPr>
        </p:nvSpPr>
        <p:spPr>
          <a:xfrm>
            <a:off x="5051190" y="1670650"/>
            <a:ext cx="2675400" cy="46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99" name="Google Shape;99;p19"/>
          <p:cNvGrpSpPr/>
          <p:nvPr/>
        </p:nvGrpSpPr>
        <p:grpSpPr>
          <a:xfrm>
            <a:off x="-28372" y="-7089"/>
            <a:ext cx="9201600" cy="5186100"/>
            <a:chOff x="-28372" y="-7089"/>
            <a:chExt cx="9201600" cy="5186100"/>
          </a:xfrm>
        </p:grpSpPr>
        <p:cxnSp>
          <p:nvCxnSpPr>
            <p:cNvPr id="100" name="Google Shape;100;p19"/>
            <p:cNvCxnSpPr/>
            <p:nvPr/>
          </p:nvCxnSpPr>
          <p:spPr>
            <a:xfrm flipH="1" rot="10800000">
              <a:off x="-28372" y="258900"/>
              <a:ext cx="9201600" cy="7200"/>
            </a:xfrm>
            <a:prstGeom prst="straightConnector1">
              <a:avLst/>
            </a:prstGeom>
            <a:noFill/>
            <a:ln cap="flat" cmpd="sng" w="9525">
              <a:solidFill>
                <a:schemeClr val="lt2"/>
              </a:solidFill>
              <a:prstDash val="solid"/>
              <a:round/>
              <a:headEnd len="med" w="med" type="none"/>
              <a:tailEnd len="med" w="med" type="none"/>
            </a:ln>
          </p:spPr>
        </p:cxnSp>
        <p:cxnSp>
          <p:nvCxnSpPr>
            <p:cNvPr id="101" name="Google Shape;101;p19"/>
            <p:cNvCxnSpPr/>
            <p:nvPr/>
          </p:nvCxnSpPr>
          <p:spPr>
            <a:xfrm flipH="1" rot="10800000">
              <a:off x="-28372" y="4877425"/>
              <a:ext cx="9201600" cy="7200"/>
            </a:xfrm>
            <a:prstGeom prst="straightConnector1">
              <a:avLst/>
            </a:prstGeom>
            <a:noFill/>
            <a:ln cap="flat" cmpd="sng" w="9525">
              <a:solidFill>
                <a:schemeClr val="lt2"/>
              </a:solidFill>
              <a:prstDash val="solid"/>
              <a:round/>
              <a:headEnd len="med" w="med" type="none"/>
              <a:tailEnd len="med" w="med" type="none"/>
            </a:ln>
          </p:spPr>
        </p:cxnSp>
        <p:cxnSp>
          <p:nvCxnSpPr>
            <p:cNvPr id="102" name="Google Shape;102;p19"/>
            <p:cNvCxnSpPr/>
            <p:nvPr/>
          </p:nvCxnSpPr>
          <p:spPr>
            <a:xfrm>
              <a:off x="361425" y="-7089"/>
              <a:ext cx="0" cy="5186100"/>
            </a:xfrm>
            <a:prstGeom prst="straightConnector1">
              <a:avLst/>
            </a:prstGeom>
            <a:noFill/>
            <a:ln cap="flat" cmpd="sng" w="9525">
              <a:solidFill>
                <a:schemeClr val="lt2"/>
              </a:solidFill>
              <a:prstDash val="solid"/>
              <a:round/>
              <a:headEnd len="med" w="med" type="none"/>
              <a:tailEnd len="med" w="med" type="none"/>
            </a:ln>
          </p:spPr>
        </p:cxnSp>
        <p:cxnSp>
          <p:nvCxnSpPr>
            <p:cNvPr id="103" name="Google Shape;103;p19"/>
            <p:cNvCxnSpPr/>
            <p:nvPr/>
          </p:nvCxnSpPr>
          <p:spPr>
            <a:xfrm>
              <a:off x="8782575" y="-7089"/>
              <a:ext cx="0" cy="5186100"/>
            </a:xfrm>
            <a:prstGeom prst="straightConnector1">
              <a:avLst/>
            </a:prstGeom>
            <a:noFill/>
            <a:ln cap="flat" cmpd="sng" w="9525">
              <a:solidFill>
                <a:schemeClr val="lt2"/>
              </a:solidFill>
              <a:prstDash val="solid"/>
              <a:round/>
              <a:headEnd len="med" w="med" type="none"/>
              <a:tailEnd len="med" w="med" type="none"/>
            </a:ln>
          </p:spPr>
        </p:cxnSp>
      </p:grpSp>
      <p:sp>
        <p:nvSpPr>
          <p:cNvPr id="104" name="Google Shape;104;p19"/>
          <p:cNvSpPr/>
          <p:nvPr/>
        </p:nvSpPr>
        <p:spPr>
          <a:xfrm>
            <a:off x="361425" y="4214413"/>
            <a:ext cx="2724300" cy="27243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9"/>
          <p:cNvSpPr/>
          <p:nvPr/>
        </p:nvSpPr>
        <p:spPr>
          <a:xfrm rot="5400000">
            <a:off x="8262625" y="4268575"/>
            <a:ext cx="270300" cy="15024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19"/>
          <p:cNvGrpSpPr/>
          <p:nvPr/>
        </p:nvGrpSpPr>
        <p:grpSpPr>
          <a:xfrm>
            <a:off x="-775275" y="258900"/>
            <a:ext cx="1136700" cy="1139775"/>
            <a:chOff x="6532950" y="648050"/>
            <a:chExt cx="1136700" cy="1139775"/>
          </a:xfrm>
        </p:grpSpPr>
        <p:sp>
          <p:nvSpPr>
            <p:cNvPr id="107" name="Google Shape;107;p19"/>
            <p:cNvSpPr/>
            <p:nvPr/>
          </p:nvSpPr>
          <p:spPr>
            <a:xfrm>
              <a:off x="6532950" y="1025100"/>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 name="Google Shape;108;p19"/>
            <p:cNvCxnSpPr>
              <a:stCxn id="107" idx="1"/>
              <a:endCxn id="107" idx="3"/>
            </p:cNvCxnSpPr>
            <p:nvPr/>
          </p:nvCxnSpPr>
          <p:spPr>
            <a:xfrm>
              <a:off x="6532950" y="1214550"/>
              <a:ext cx="378900" cy="0"/>
            </a:xfrm>
            <a:prstGeom prst="straightConnector1">
              <a:avLst/>
            </a:prstGeom>
            <a:noFill/>
            <a:ln cap="flat" cmpd="sng" w="9525">
              <a:solidFill>
                <a:schemeClr val="lt2"/>
              </a:solidFill>
              <a:prstDash val="solid"/>
              <a:round/>
              <a:headEnd len="med" w="med" type="none"/>
              <a:tailEnd len="med" w="med" type="none"/>
            </a:ln>
          </p:spPr>
        </p:cxnSp>
        <p:sp>
          <p:nvSpPr>
            <p:cNvPr id="109" name="Google Shape;109;p19"/>
            <p:cNvSpPr/>
            <p:nvPr/>
          </p:nvSpPr>
          <p:spPr>
            <a:xfrm rot="5400000">
              <a:off x="6911850" y="1025100"/>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 name="Google Shape;110;p19"/>
            <p:cNvCxnSpPr>
              <a:stCxn id="109" idx="1"/>
              <a:endCxn id="109" idx="3"/>
            </p:cNvCxnSpPr>
            <p:nvPr/>
          </p:nvCxnSpPr>
          <p:spPr>
            <a:xfrm>
              <a:off x="7101300" y="1025100"/>
              <a:ext cx="0" cy="378900"/>
            </a:xfrm>
            <a:prstGeom prst="straightConnector1">
              <a:avLst/>
            </a:prstGeom>
            <a:noFill/>
            <a:ln cap="flat" cmpd="sng" w="9525">
              <a:solidFill>
                <a:schemeClr val="lt2"/>
              </a:solidFill>
              <a:prstDash val="solid"/>
              <a:round/>
              <a:headEnd len="med" w="med" type="none"/>
              <a:tailEnd len="med" w="med" type="none"/>
            </a:ln>
          </p:spPr>
        </p:cxnSp>
        <p:sp>
          <p:nvSpPr>
            <p:cNvPr id="111" name="Google Shape;111;p19"/>
            <p:cNvSpPr/>
            <p:nvPr/>
          </p:nvSpPr>
          <p:spPr>
            <a:xfrm>
              <a:off x="7290750" y="1025100"/>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 name="Google Shape;112;p19"/>
            <p:cNvCxnSpPr>
              <a:stCxn id="111" idx="1"/>
              <a:endCxn id="111" idx="3"/>
            </p:cNvCxnSpPr>
            <p:nvPr/>
          </p:nvCxnSpPr>
          <p:spPr>
            <a:xfrm>
              <a:off x="7290750" y="1214550"/>
              <a:ext cx="378900" cy="0"/>
            </a:xfrm>
            <a:prstGeom prst="straightConnector1">
              <a:avLst/>
            </a:prstGeom>
            <a:noFill/>
            <a:ln cap="flat" cmpd="sng" w="9525">
              <a:solidFill>
                <a:schemeClr val="lt2"/>
              </a:solidFill>
              <a:prstDash val="solid"/>
              <a:round/>
              <a:headEnd len="med" w="med" type="none"/>
              <a:tailEnd len="med" w="med" type="none"/>
            </a:ln>
          </p:spPr>
        </p:cxnSp>
        <p:sp>
          <p:nvSpPr>
            <p:cNvPr id="113" name="Google Shape;113;p19"/>
            <p:cNvSpPr/>
            <p:nvPr/>
          </p:nvSpPr>
          <p:spPr>
            <a:xfrm rot="5400000">
              <a:off x="6532950" y="1408913"/>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 name="Google Shape;114;p19"/>
            <p:cNvCxnSpPr>
              <a:stCxn id="113" idx="1"/>
              <a:endCxn id="113" idx="3"/>
            </p:cNvCxnSpPr>
            <p:nvPr/>
          </p:nvCxnSpPr>
          <p:spPr>
            <a:xfrm>
              <a:off x="6722400" y="1408913"/>
              <a:ext cx="0" cy="378900"/>
            </a:xfrm>
            <a:prstGeom prst="straightConnector1">
              <a:avLst/>
            </a:prstGeom>
            <a:noFill/>
            <a:ln cap="flat" cmpd="sng" w="9525">
              <a:solidFill>
                <a:schemeClr val="lt2"/>
              </a:solidFill>
              <a:prstDash val="solid"/>
              <a:round/>
              <a:headEnd len="med" w="med" type="none"/>
              <a:tailEnd len="med" w="med" type="none"/>
            </a:ln>
          </p:spPr>
        </p:cxnSp>
        <p:sp>
          <p:nvSpPr>
            <p:cNvPr id="115" name="Google Shape;115;p19"/>
            <p:cNvSpPr/>
            <p:nvPr/>
          </p:nvSpPr>
          <p:spPr>
            <a:xfrm rot="5400000">
              <a:off x="7290750" y="1408913"/>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9"/>
            <p:cNvCxnSpPr>
              <a:stCxn id="115" idx="1"/>
              <a:endCxn id="115" idx="3"/>
            </p:cNvCxnSpPr>
            <p:nvPr/>
          </p:nvCxnSpPr>
          <p:spPr>
            <a:xfrm>
              <a:off x="7480200" y="1408913"/>
              <a:ext cx="0" cy="378900"/>
            </a:xfrm>
            <a:prstGeom prst="straightConnector1">
              <a:avLst/>
            </a:prstGeom>
            <a:noFill/>
            <a:ln cap="flat" cmpd="sng" w="9525">
              <a:solidFill>
                <a:schemeClr val="lt2"/>
              </a:solidFill>
              <a:prstDash val="solid"/>
              <a:round/>
              <a:headEnd len="med" w="med" type="none"/>
              <a:tailEnd len="med" w="med" type="none"/>
            </a:ln>
          </p:spPr>
        </p:cxnSp>
        <p:sp>
          <p:nvSpPr>
            <p:cNvPr id="117" name="Google Shape;117;p19"/>
            <p:cNvSpPr/>
            <p:nvPr/>
          </p:nvSpPr>
          <p:spPr>
            <a:xfrm rot="10800000">
              <a:off x="6911850" y="1408925"/>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 name="Google Shape;118;p19"/>
            <p:cNvCxnSpPr>
              <a:stCxn id="117" idx="1"/>
              <a:endCxn id="117" idx="3"/>
            </p:cNvCxnSpPr>
            <p:nvPr/>
          </p:nvCxnSpPr>
          <p:spPr>
            <a:xfrm rot="10800000">
              <a:off x="6911850" y="1598375"/>
              <a:ext cx="378900" cy="0"/>
            </a:xfrm>
            <a:prstGeom prst="straightConnector1">
              <a:avLst/>
            </a:prstGeom>
            <a:noFill/>
            <a:ln cap="flat" cmpd="sng" w="9525">
              <a:solidFill>
                <a:schemeClr val="lt2"/>
              </a:solidFill>
              <a:prstDash val="solid"/>
              <a:round/>
              <a:headEnd len="med" w="med" type="none"/>
              <a:tailEnd len="med" w="med" type="none"/>
            </a:ln>
          </p:spPr>
        </p:cxnSp>
        <p:sp>
          <p:nvSpPr>
            <p:cNvPr id="119" name="Google Shape;119;p19"/>
            <p:cNvSpPr/>
            <p:nvPr/>
          </p:nvSpPr>
          <p:spPr>
            <a:xfrm rot="5400000">
              <a:off x="6532950" y="648050"/>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 name="Google Shape;120;p19"/>
            <p:cNvCxnSpPr>
              <a:stCxn id="119" idx="1"/>
              <a:endCxn id="119" idx="3"/>
            </p:cNvCxnSpPr>
            <p:nvPr/>
          </p:nvCxnSpPr>
          <p:spPr>
            <a:xfrm>
              <a:off x="6722400" y="648050"/>
              <a:ext cx="0" cy="378900"/>
            </a:xfrm>
            <a:prstGeom prst="straightConnector1">
              <a:avLst/>
            </a:prstGeom>
            <a:noFill/>
            <a:ln cap="flat" cmpd="sng" w="9525">
              <a:solidFill>
                <a:schemeClr val="lt2"/>
              </a:solidFill>
              <a:prstDash val="solid"/>
              <a:round/>
              <a:headEnd len="med" w="med" type="none"/>
              <a:tailEnd len="med" w="med" type="none"/>
            </a:ln>
          </p:spPr>
        </p:cxnSp>
        <p:sp>
          <p:nvSpPr>
            <p:cNvPr id="121" name="Google Shape;121;p19"/>
            <p:cNvSpPr/>
            <p:nvPr/>
          </p:nvSpPr>
          <p:spPr>
            <a:xfrm rot="5400000">
              <a:off x="7290750" y="648050"/>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 name="Google Shape;122;p19"/>
            <p:cNvCxnSpPr>
              <a:stCxn id="121" idx="1"/>
              <a:endCxn id="121" idx="3"/>
            </p:cNvCxnSpPr>
            <p:nvPr/>
          </p:nvCxnSpPr>
          <p:spPr>
            <a:xfrm>
              <a:off x="7480200" y="648050"/>
              <a:ext cx="0" cy="378900"/>
            </a:xfrm>
            <a:prstGeom prst="straightConnector1">
              <a:avLst/>
            </a:prstGeom>
            <a:noFill/>
            <a:ln cap="flat" cmpd="sng" w="9525">
              <a:solidFill>
                <a:schemeClr val="lt2"/>
              </a:solidFill>
              <a:prstDash val="solid"/>
              <a:round/>
              <a:headEnd len="med" w="med" type="none"/>
              <a:tailEnd len="med" w="med" type="none"/>
            </a:ln>
          </p:spPr>
        </p:cxnSp>
        <p:sp>
          <p:nvSpPr>
            <p:cNvPr id="123" name="Google Shape;123;p19"/>
            <p:cNvSpPr/>
            <p:nvPr/>
          </p:nvSpPr>
          <p:spPr>
            <a:xfrm rot="10800000">
              <a:off x="6911850" y="648063"/>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 name="Google Shape;124;p19"/>
            <p:cNvCxnSpPr>
              <a:stCxn id="123" idx="1"/>
              <a:endCxn id="123" idx="3"/>
            </p:cNvCxnSpPr>
            <p:nvPr/>
          </p:nvCxnSpPr>
          <p:spPr>
            <a:xfrm rot="10800000">
              <a:off x="6911850" y="837513"/>
              <a:ext cx="378900" cy="0"/>
            </a:xfrm>
            <a:prstGeom prst="straightConnector1">
              <a:avLst/>
            </a:prstGeom>
            <a:noFill/>
            <a:ln cap="flat" cmpd="sng" w="9525">
              <a:solidFill>
                <a:schemeClr val="lt2"/>
              </a:solidFill>
              <a:prstDash val="solid"/>
              <a:round/>
              <a:headEnd len="med" w="med" type="none"/>
              <a:tailEnd len="med" w="med" type="none"/>
            </a:ln>
          </p:spPr>
        </p:cxnSp>
      </p:grpSp>
      <p:sp>
        <p:nvSpPr>
          <p:cNvPr id="125" name="Google Shape;125;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_2">
    <p:spTree>
      <p:nvGrpSpPr>
        <p:cNvPr id="126" name="Shape 126"/>
        <p:cNvGrpSpPr/>
        <p:nvPr/>
      </p:nvGrpSpPr>
      <p:grpSpPr>
        <a:xfrm>
          <a:off x="0" y="0"/>
          <a:ext cx="0" cy="0"/>
          <a:chOff x="0" y="0"/>
          <a:chExt cx="0" cy="0"/>
        </a:xfrm>
      </p:grpSpPr>
      <p:sp>
        <p:nvSpPr>
          <p:cNvPr id="127" name="Google Shape;127;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8" name="Google Shape;128;p20"/>
          <p:cNvSpPr txBox="1"/>
          <p:nvPr>
            <p:ph idx="1" type="subTitle"/>
          </p:nvPr>
        </p:nvSpPr>
        <p:spPr>
          <a:xfrm>
            <a:off x="5051162" y="2138925"/>
            <a:ext cx="2675400" cy="148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 name="Google Shape;129;p20"/>
          <p:cNvSpPr txBox="1"/>
          <p:nvPr>
            <p:ph idx="2" type="subTitle"/>
          </p:nvPr>
        </p:nvSpPr>
        <p:spPr>
          <a:xfrm>
            <a:off x="1417411" y="2138925"/>
            <a:ext cx="2675400" cy="148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 name="Google Shape;130;p20"/>
          <p:cNvSpPr txBox="1"/>
          <p:nvPr>
            <p:ph idx="3" type="subTitle"/>
          </p:nvPr>
        </p:nvSpPr>
        <p:spPr>
          <a:xfrm>
            <a:off x="1417400" y="1670650"/>
            <a:ext cx="2675400" cy="46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1" name="Google Shape;131;p20"/>
          <p:cNvSpPr txBox="1"/>
          <p:nvPr>
            <p:ph idx="4" type="subTitle"/>
          </p:nvPr>
        </p:nvSpPr>
        <p:spPr>
          <a:xfrm>
            <a:off x="5051190" y="1670650"/>
            <a:ext cx="2675400" cy="46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32" name="Google Shape;132;p20"/>
          <p:cNvGrpSpPr/>
          <p:nvPr/>
        </p:nvGrpSpPr>
        <p:grpSpPr>
          <a:xfrm>
            <a:off x="-28372" y="-7089"/>
            <a:ext cx="9201600" cy="5186100"/>
            <a:chOff x="-28372" y="-7089"/>
            <a:chExt cx="9201600" cy="5186100"/>
          </a:xfrm>
        </p:grpSpPr>
        <p:cxnSp>
          <p:nvCxnSpPr>
            <p:cNvPr id="133" name="Google Shape;133;p20"/>
            <p:cNvCxnSpPr/>
            <p:nvPr/>
          </p:nvCxnSpPr>
          <p:spPr>
            <a:xfrm flipH="1" rot="10800000">
              <a:off x="-28372" y="258900"/>
              <a:ext cx="9201600" cy="7200"/>
            </a:xfrm>
            <a:prstGeom prst="straightConnector1">
              <a:avLst/>
            </a:prstGeom>
            <a:noFill/>
            <a:ln cap="flat" cmpd="sng" w="9525">
              <a:solidFill>
                <a:schemeClr val="lt2"/>
              </a:solidFill>
              <a:prstDash val="solid"/>
              <a:round/>
              <a:headEnd len="med" w="med" type="none"/>
              <a:tailEnd len="med" w="med" type="none"/>
            </a:ln>
          </p:spPr>
        </p:cxnSp>
        <p:cxnSp>
          <p:nvCxnSpPr>
            <p:cNvPr id="134" name="Google Shape;134;p20"/>
            <p:cNvCxnSpPr/>
            <p:nvPr/>
          </p:nvCxnSpPr>
          <p:spPr>
            <a:xfrm flipH="1" rot="10800000">
              <a:off x="-28372" y="4877425"/>
              <a:ext cx="9201600" cy="7200"/>
            </a:xfrm>
            <a:prstGeom prst="straightConnector1">
              <a:avLst/>
            </a:prstGeom>
            <a:noFill/>
            <a:ln cap="flat" cmpd="sng" w="9525">
              <a:solidFill>
                <a:schemeClr val="lt2"/>
              </a:solidFill>
              <a:prstDash val="solid"/>
              <a:round/>
              <a:headEnd len="med" w="med" type="none"/>
              <a:tailEnd len="med" w="med" type="none"/>
            </a:ln>
          </p:spPr>
        </p:cxnSp>
        <p:cxnSp>
          <p:nvCxnSpPr>
            <p:cNvPr id="135" name="Google Shape;135;p20"/>
            <p:cNvCxnSpPr/>
            <p:nvPr/>
          </p:nvCxnSpPr>
          <p:spPr>
            <a:xfrm>
              <a:off x="361425" y="-7089"/>
              <a:ext cx="0" cy="5186100"/>
            </a:xfrm>
            <a:prstGeom prst="straightConnector1">
              <a:avLst/>
            </a:prstGeom>
            <a:noFill/>
            <a:ln cap="flat" cmpd="sng" w="9525">
              <a:solidFill>
                <a:schemeClr val="lt2"/>
              </a:solidFill>
              <a:prstDash val="solid"/>
              <a:round/>
              <a:headEnd len="med" w="med" type="none"/>
              <a:tailEnd len="med" w="med" type="none"/>
            </a:ln>
          </p:spPr>
        </p:cxnSp>
        <p:cxnSp>
          <p:nvCxnSpPr>
            <p:cNvPr id="136" name="Google Shape;136;p20"/>
            <p:cNvCxnSpPr/>
            <p:nvPr/>
          </p:nvCxnSpPr>
          <p:spPr>
            <a:xfrm>
              <a:off x="8782575" y="-7089"/>
              <a:ext cx="0" cy="5186100"/>
            </a:xfrm>
            <a:prstGeom prst="straightConnector1">
              <a:avLst/>
            </a:prstGeom>
            <a:noFill/>
            <a:ln cap="flat" cmpd="sng" w="9525">
              <a:solidFill>
                <a:schemeClr val="lt2"/>
              </a:solidFill>
              <a:prstDash val="solid"/>
              <a:round/>
              <a:headEnd len="med" w="med" type="none"/>
              <a:tailEnd len="med" w="med" type="none"/>
            </a:ln>
          </p:spPr>
        </p:cxnSp>
      </p:grpSp>
      <p:sp>
        <p:nvSpPr>
          <p:cNvPr id="137" name="Google Shape;137;p20"/>
          <p:cNvSpPr/>
          <p:nvPr/>
        </p:nvSpPr>
        <p:spPr>
          <a:xfrm>
            <a:off x="361425" y="4214413"/>
            <a:ext cx="2724300" cy="27243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0"/>
          <p:cNvSpPr/>
          <p:nvPr/>
        </p:nvSpPr>
        <p:spPr>
          <a:xfrm rot="5400000">
            <a:off x="8262625" y="4268575"/>
            <a:ext cx="270300" cy="15024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20"/>
          <p:cNvGrpSpPr/>
          <p:nvPr/>
        </p:nvGrpSpPr>
        <p:grpSpPr>
          <a:xfrm>
            <a:off x="-775275" y="258900"/>
            <a:ext cx="1136700" cy="1139775"/>
            <a:chOff x="6532950" y="648050"/>
            <a:chExt cx="1136700" cy="1139775"/>
          </a:xfrm>
        </p:grpSpPr>
        <p:sp>
          <p:nvSpPr>
            <p:cNvPr id="140" name="Google Shape;140;p20"/>
            <p:cNvSpPr/>
            <p:nvPr/>
          </p:nvSpPr>
          <p:spPr>
            <a:xfrm>
              <a:off x="6532950" y="1025100"/>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20"/>
            <p:cNvCxnSpPr>
              <a:stCxn id="140" idx="1"/>
              <a:endCxn id="140" idx="3"/>
            </p:cNvCxnSpPr>
            <p:nvPr/>
          </p:nvCxnSpPr>
          <p:spPr>
            <a:xfrm>
              <a:off x="6532950" y="1214550"/>
              <a:ext cx="378900" cy="0"/>
            </a:xfrm>
            <a:prstGeom prst="straightConnector1">
              <a:avLst/>
            </a:prstGeom>
            <a:noFill/>
            <a:ln cap="flat" cmpd="sng" w="9525">
              <a:solidFill>
                <a:schemeClr val="lt2"/>
              </a:solidFill>
              <a:prstDash val="solid"/>
              <a:round/>
              <a:headEnd len="med" w="med" type="none"/>
              <a:tailEnd len="med" w="med" type="none"/>
            </a:ln>
          </p:spPr>
        </p:cxnSp>
        <p:sp>
          <p:nvSpPr>
            <p:cNvPr id="142" name="Google Shape;142;p20"/>
            <p:cNvSpPr/>
            <p:nvPr/>
          </p:nvSpPr>
          <p:spPr>
            <a:xfrm rot="5400000">
              <a:off x="6911850" y="1025100"/>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 name="Google Shape;143;p20"/>
            <p:cNvCxnSpPr>
              <a:stCxn id="142" idx="1"/>
              <a:endCxn id="142" idx="3"/>
            </p:cNvCxnSpPr>
            <p:nvPr/>
          </p:nvCxnSpPr>
          <p:spPr>
            <a:xfrm>
              <a:off x="7101300" y="1025100"/>
              <a:ext cx="0" cy="378900"/>
            </a:xfrm>
            <a:prstGeom prst="straightConnector1">
              <a:avLst/>
            </a:prstGeom>
            <a:noFill/>
            <a:ln cap="flat" cmpd="sng" w="9525">
              <a:solidFill>
                <a:schemeClr val="lt2"/>
              </a:solidFill>
              <a:prstDash val="solid"/>
              <a:round/>
              <a:headEnd len="med" w="med" type="none"/>
              <a:tailEnd len="med" w="med" type="none"/>
            </a:ln>
          </p:spPr>
        </p:cxnSp>
        <p:sp>
          <p:nvSpPr>
            <p:cNvPr id="144" name="Google Shape;144;p20"/>
            <p:cNvSpPr/>
            <p:nvPr/>
          </p:nvSpPr>
          <p:spPr>
            <a:xfrm>
              <a:off x="7290750" y="1025100"/>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20"/>
            <p:cNvCxnSpPr>
              <a:stCxn id="144" idx="1"/>
              <a:endCxn id="144" idx="3"/>
            </p:cNvCxnSpPr>
            <p:nvPr/>
          </p:nvCxnSpPr>
          <p:spPr>
            <a:xfrm>
              <a:off x="7290750" y="1214550"/>
              <a:ext cx="378900" cy="0"/>
            </a:xfrm>
            <a:prstGeom prst="straightConnector1">
              <a:avLst/>
            </a:prstGeom>
            <a:noFill/>
            <a:ln cap="flat" cmpd="sng" w="9525">
              <a:solidFill>
                <a:schemeClr val="lt2"/>
              </a:solidFill>
              <a:prstDash val="solid"/>
              <a:round/>
              <a:headEnd len="med" w="med" type="none"/>
              <a:tailEnd len="med" w="med" type="none"/>
            </a:ln>
          </p:spPr>
        </p:cxnSp>
        <p:sp>
          <p:nvSpPr>
            <p:cNvPr id="146" name="Google Shape;146;p20"/>
            <p:cNvSpPr/>
            <p:nvPr/>
          </p:nvSpPr>
          <p:spPr>
            <a:xfrm rot="5400000">
              <a:off x="6532950" y="1408913"/>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20"/>
            <p:cNvCxnSpPr>
              <a:stCxn id="146" idx="1"/>
              <a:endCxn id="146" idx="3"/>
            </p:cNvCxnSpPr>
            <p:nvPr/>
          </p:nvCxnSpPr>
          <p:spPr>
            <a:xfrm>
              <a:off x="6722400" y="1408913"/>
              <a:ext cx="0" cy="378900"/>
            </a:xfrm>
            <a:prstGeom prst="straightConnector1">
              <a:avLst/>
            </a:prstGeom>
            <a:noFill/>
            <a:ln cap="flat" cmpd="sng" w="9525">
              <a:solidFill>
                <a:schemeClr val="lt2"/>
              </a:solidFill>
              <a:prstDash val="solid"/>
              <a:round/>
              <a:headEnd len="med" w="med" type="none"/>
              <a:tailEnd len="med" w="med" type="none"/>
            </a:ln>
          </p:spPr>
        </p:cxnSp>
        <p:sp>
          <p:nvSpPr>
            <p:cNvPr id="148" name="Google Shape;148;p20"/>
            <p:cNvSpPr/>
            <p:nvPr/>
          </p:nvSpPr>
          <p:spPr>
            <a:xfrm rot="5400000">
              <a:off x="7290750" y="1408913"/>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 name="Google Shape;149;p20"/>
            <p:cNvCxnSpPr>
              <a:stCxn id="148" idx="1"/>
              <a:endCxn id="148" idx="3"/>
            </p:cNvCxnSpPr>
            <p:nvPr/>
          </p:nvCxnSpPr>
          <p:spPr>
            <a:xfrm>
              <a:off x="7480200" y="1408913"/>
              <a:ext cx="0" cy="378900"/>
            </a:xfrm>
            <a:prstGeom prst="straightConnector1">
              <a:avLst/>
            </a:prstGeom>
            <a:noFill/>
            <a:ln cap="flat" cmpd="sng" w="9525">
              <a:solidFill>
                <a:schemeClr val="lt2"/>
              </a:solidFill>
              <a:prstDash val="solid"/>
              <a:round/>
              <a:headEnd len="med" w="med" type="none"/>
              <a:tailEnd len="med" w="med" type="none"/>
            </a:ln>
          </p:spPr>
        </p:cxnSp>
        <p:sp>
          <p:nvSpPr>
            <p:cNvPr id="150" name="Google Shape;150;p20"/>
            <p:cNvSpPr/>
            <p:nvPr/>
          </p:nvSpPr>
          <p:spPr>
            <a:xfrm rot="10800000">
              <a:off x="6911850" y="1408925"/>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 name="Google Shape;151;p20"/>
            <p:cNvCxnSpPr>
              <a:stCxn id="150" idx="1"/>
              <a:endCxn id="150" idx="3"/>
            </p:cNvCxnSpPr>
            <p:nvPr/>
          </p:nvCxnSpPr>
          <p:spPr>
            <a:xfrm rot="10800000">
              <a:off x="6911850" y="1598375"/>
              <a:ext cx="378900" cy="0"/>
            </a:xfrm>
            <a:prstGeom prst="straightConnector1">
              <a:avLst/>
            </a:prstGeom>
            <a:noFill/>
            <a:ln cap="flat" cmpd="sng" w="9525">
              <a:solidFill>
                <a:schemeClr val="lt2"/>
              </a:solidFill>
              <a:prstDash val="solid"/>
              <a:round/>
              <a:headEnd len="med" w="med" type="none"/>
              <a:tailEnd len="med" w="med" type="none"/>
            </a:ln>
          </p:spPr>
        </p:cxnSp>
        <p:sp>
          <p:nvSpPr>
            <p:cNvPr id="152" name="Google Shape;152;p20"/>
            <p:cNvSpPr/>
            <p:nvPr/>
          </p:nvSpPr>
          <p:spPr>
            <a:xfrm rot="5400000">
              <a:off x="6532950" y="648050"/>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20"/>
            <p:cNvCxnSpPr>
              <a:stCxn id="152" idx="1"/>
              <a:endCxn id="152" idx="3"/>
            </p:cNvCxnSpPr>
            <p:nvPr/>
          </p:nvCxnSpPr>
          <p:spPr>
            <a:xfrm>
              <a:off x="6722400" y="648050"/>
              <a:ext cx="0" cy="378900"/>
            </a:xfrm>
            <a:prstGeom prst="straightConnector1">
              <a:avLst/>
            </a:prstGeom>
            <a:noFill/>
            <a:ln cap="flat" cmpd="sng" w="9525">
              <a:solidFill>
                <a:schemeClr val="lt2"/>
              </a:solidFill>
              <a:prstDash val="solid"/>
              <a:round/>
              <a:headEnd len="med" w="med" type="none"/>
              <a:tailEnd len="med" w="med" type="none"/>
            </a:ln>
          </p:spPr>
        </p:cxnSp>
        <p:sp>
          <p:nvSpPr>
            <p:cNvPr id="154" name="Google Shape;154;p20"/>
            <p:cNvSpPr/>
            <p:nvPr/>
          </p:nvSpPr>
          <p:spPr>
            <a:xfrm rot="5400000">
              <a:off x="7290750" y="648050"/>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 name="Google Shape;155;p20"/>
            <p:cNvCxnSpPr>
              <a:stCxn id="154" idx="1"/>
              <a:endCxn id="154" idx="3"/>
            </p:cNvCxnSpPr>
            <p:nvPr/>
          </p:nvCxnSpPr>
          <p:spPr>
            <a:xfrm>
              <a:off x="7480200" y="648050"/>
              <a:ext cx="0" cy="378900"/>
            </a:xfrm>
            <a:prstGeom prst="straightConnector1">
              <a:avLst/>
            </a:prstGeom>
            <a:noFill/>
            <a:ln cap="flat" cmpd="sng" w="9525">
              <a:solidFill>
                <a:schemeClr val="lt2"/>
              </a:solidFill>
              <a:prstDash val="solid"/>
              <a:round/>
              <a:headEnd len="med" w="med" type="none"/>
              <a:tailEnd len="med" w="med" type="none"/>
            </a:ln>
          </p:spPr>
        </p:cxnSp>
        <p:sp>
          <p:nvSpPr>
            <p:cNvPr id="156" name="Google Shape;156;p20"/>
            <p:cNvSpPr/>
            <p:nvPr/>
          </p:nvSpPr>
          <p:spPr>
            <a:xfrm rot="10800000">
              <a:off x="6911850" y="648063"/>
              <a:ext cx="378900" cy="3789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 name="Google Shape;157;p20"/>
            <p:cNvCxnSpPr>
              <a:stCxn id="156" idx="1"/>
              <a:endCxn id="156" idx="3"/>
            </p:cNvCxnSpPr>
            <p:nvPr/>
          </p:nvCxnSpPr>
          <p:spPr>
            <a:xfrm rot="10800000">
              <a:off x="6911850" y="837513"/>
              <a:ext cx="378900" cy="0"/>
            </a:xfrm>
            <a:prstGeom prst="straightConnector1">
              <a:avLst/>
            </a:prstGeom>
            <a:noFill/>
            <a:ln cap="flat" cmpd="sng" w="9525">
              <a:solidFill>
                <a:schemeClr val="lt2"/>
              </a:solidFill>
              <a:prstDash val="solid"/>
              <a:round/>
              <a:headEnd len="med" w="med" type="none"/>
              <a:tailEnd len="med" w="med" type="none"/>
            </a:ln>
          </p:spPr>
        </p:cxnSp>
      </p:grpSp>
      <p:sp>
        <p:nvSpPr>
          <p:cNvPr id="158" name="Google Shape;158;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b="0" sz="470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715100" y="701850"/>
            <a:ext cx="2035200" cy="10716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b="0" sz="5000">
                <a:solidFill>
                  <a:schemeClr val="accent3"/>
                </a:solidFill>
                <a:latin typeface="Golos Text Medium"/>
                <a:ea typeface="Golos Text Medium"/>
                <a:cs typeface="Golos Text Medium"/>
                <a:sym typeface="Golos Text Medium"/>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pic>
        <p:nvPicPr>
          <p:cNvPr id="18" name="Google Shape;18;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9" name="Google Shape;19;p4"/>
          <p:cNvSpPr txBox="1"/>
          <p:nvPr>
            <p:ph type="title"/>
          </p:nvPr>
        </p:nvSpPr>
        <p:spPr>
          <a:xfrm>
            <a:off x="715100" y="535000"/>
            <a:ext cx="40131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20" name="Google Shape;20;p4"/>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Medium"/>
              <a:buChar char="●"/>
              <a:defRPr>
                <a:solidFill>
                  <a:schemeClr val="dk1"/>
                </a:solidFill>
              </a:defRPr>
            </a:lvl1pPr>
            <a:lvl2pPr indent="-317500" lvl="1" marL="914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indent="-317500" lvl="2" marL="1371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indent="-317500" lvl="3" marL="1828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indent="-317500" lvl="4" marL="22860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indent="-317500" lvl="5" marL="27432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indent="-317500" lvl="6" marL="3200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indent="-317500" lvl="7" marL="3657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indent="-317500" lvl="8" marL="4114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p:txBody>
      </p:sp>
      <p:sp>
        <p:nvSpPr>
          <p:cNvPr id="21" name="Google Shape;21;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 name="Google Shape;24;p5"/>
          <p:cNvSpPr txBox="1"/>
          <p:nvPr>
            <p:ph idx="1" type="subTitle"/>
          </p:nvPr>
        </p:nvSpPr>
        <p:spPr>
          <a:xfrm>
            <a:off x="7151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26" name="Google Shape;26;p5"/>
          <p:cNvSpPr txBox="1"/>
          <p:nvPr>
            <p:ph idx="2" type="subTitle"/>
          </p:nvPr>
        </p:nvSpPr>
        <p:spPr>
          <a:xfrm>
            <a:off x="7150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7" name="Google Shape;27;p5"/>
          <p:cNvSpPr txBox="1"/>
          <p:nvPr>
            <p:ph idx="3" type="subTitle"/>
          </p:nvPr>
        </p:nvSpPr>
        <p:spPr>
          <a:xfrm>
            <a:off x="45720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 name="Google Shape;28;p5"/>
          <p:cNvSpPr txBox="1"/>
          <p:nvPr>
            <p:ph idx="4" type="subTitle"/>
          </p:nvPr>
        </p:nvSpPr>
        <p:spPr>
          <a:xfrm>
            <a:off x="45719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9" name="Google Shape;29;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pic>
        <p:nvPicPr>
          <p:cNvPr id="31" name="Google Shape;31;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 name="Google Shape;32;p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33" name="Google Shape;33;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pic>
        <p:nvPicPr>
          <p:cNvPr id="35" name="Google Shape;35;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6" name="Google Shape;36;p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37" name="Google Shape;37;p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
        <p:nvSpPr>
          <p:cNvPr id="38" name="Google Shape;38;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pic>
        <p:nvPicPr>
          <p:cNvPr id="40" name="Google Shape;40;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41" name="Google Shape;41;p8"/>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42" name="Google Shape;42;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 name="Shape 43"/>
        <p:cNvGrpSpPr/>
        <p:nvPr/>
      </p:nvGrpSpPr>
      <p:grpSpPr>
        <a:xfrm>
          <a:off x="0" y="0"/>
          <a:ext cx="0" cy="0"/>
          <a:chOff x="0" y="0"/>
          <a:chExt cx="0" cy="0"/>
        </a:xfrm>
      </p:grpSpPr>
      <p:pic>
        <p:nvPicPr>
          <p:cNvPr id="44" name="Google Shape;44;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6" name="Google Shape;46;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 name="Google Shape;47;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51" name="Google Shape;51;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074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7" name="Google Shape;7;p1"/>
          <p:cNvSpPr txBox="1"/>
          <p:nvPr>
            <p:ph idx="1" type="body"/>
          </p:nvPr>
        </p:nvSpPr>
        <p:spPr>
          <a:xfrm>
            <a:off x="715100" y="1242450"/>
            <a:ext cx="7713900" cy="3366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Golos Text"/>
                <a:ea typeface="Golos Text"/>
                <a:cs typeface="Golos Text"/>
                <a:sym typeface="Golos Text"/>
              </a:defRPr>
            </a:lvl1pPr>
            <a:lvl2pPr lvl="1" algn="r">
              <a:buNone/>
              <a:defRPr sz="1300">
                <a:solidFill>
                  <a:schemeClr val="dk1"/>
                </a:solidFill>
                <a:latin typeface="Golos Text"/>
                <a:ea typeface="Golos Text"/>
                <a:cs typeface="Golos Text"/>
                <a:sym typeface="Golos Text"/>
              </a:defRPr>
            </a:lvl2pPr>
            <a:lvl3pPr lvl="2" algn="r">
              <a:buNone/>
              <a:defRPr sz="1300">
                <a:solidFill>
                  <a:schemeClr val="dk1"/>
                </a:solidFill>
                <a:latin typeface="Golos Text"/>
                <a:ea typeface="Golos Text"/>
                <a:cs typeface="Golos Text"/>
                <a:sym typeface="Golos Text"/>
              </a:defRPr>
            </a:lvl3pPr>
            <a:lvl4pPr lvl="3" algn="r">
              <a:buNone/>
              <a:defRPr sz="1300">
                <a:solidFill>
                  <a:schemeClr val="dk1"/>
                </a:solidFill>
                <a:latin typeface="Golos Text"/>
                <a:ea typeface="Golos Text"/>
                <a:cs typeface="Golos Text"/>
                <a:sym typeface="Golos Text"/>
              </a:defRPr>
            </a:lvl4pPr>
            <a:lvl5pPr lvl="4" algn="r">
              <a:buNone/>
              <a:defRPr sz="1300">
                <a:solidFill>
                  <a:schemeClr val="dk1"/>
                </a:solidFill>
                <a:latin typeface="Golos Text"/>
                <a:ea typeface="Golos Text"/>
                <a:cs typeface="Golos Text"/>
                <a:sym typeface="Golos Text"/>
              </a:defRPr>
            </a:lvl5pPr>
            <a:lvl6pPr lvl="5" algn="r">
              <a:buNone/>
              <a:defRPr sz="1300">
                <a:solidFill>
                  <a:schemeClr val="dk1"/>
                </a:solidFill>
                <a:latin typeface="Golos Text"/>
                <a:ea typeface="Golos Text"/>
                <a:cs typeface="Golos Text"/>
                <a:sym typeface="Golos Text"/>
              </a:defRPr>
            </a:lvl6pPr>
            <a:lvl7pPr lvl="6" algn="r">
              <a:buNone/>
              <a:defRPr sz="1300">
                <a:solidFill>
                  <a:schemeClr val="dk1"/>
                </a:solidFill>
                <a:latin typeface="Golos Text"/>
                <a:ea typeface="Golos Text"/>
                <a:cs typeface="Golos Text"/>
                <a:sym typeface="Golos Text"/>
              </a:defRPr>
            </a:lvl7pPr>
            <a:lvl8pPr lvl="7" algn="r">
              <a:buNone/>
              <a:defRPr sz="1300">
                <a:solidFill>
                  <a:schemeClr val="dk1"/>
                </a:solidFill>
                <a:latin typeface="Golos Text"/>
                <a:ea typeface="Golos Text"/>
                <a:cs typeface="Golos Text"/>
                <a:sym typeface="Golos Text"/>
              </a:defRPr>
            </a:lvl8pPr>
            <a:lvl9pPr lvl="8" algn="r">
              <a:buNone/>
              <a:defRPr sz="1300">
                <a:solidFill>
                  <a:schemeClr val="dk1"/>
                </a:solidFill>
                <a:latin typeface="Golos Text"/>
                <a:ea typeface="Golos Text"/>
                <a:cs typeface="Golos Text"/>
                <a:sym typeface="Golos Tex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slide" Target="/ppt/slides/slide4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slide" Target="/ppt/slides/slide41.xml"/><Relationship Id="rId4" Type="http://schemas.openxmlformats.org/officeDocument/2006/relationships/slide" Target="/ppt/slides/slide4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hyperlink" Target="https://docs.google.com/presentation/d/1YPJELS1nMjvXcTMDb8vDjLH8I-vVrLLYlYU-yqnNrVM/edit?usp=share_link" TargetMode="External"/><Relationship Id="rId4" Type="http://schemas.openxmlformats.org/officeDocument/2006/relationships/hyperlink" Target="https://docs.google.com/presentation/u/0/d/1mJfVCPqa1PVoSQn2ypPs1qREqO6PzDuW2vS4k6HGNlA/edit" TargetMode="External"/><Relationship Id="rId5" Type="http://schemas.openxmlformats.org/officeDocument/2006/relationships/hyperlink" Target="https://docs.google.com/presentation/d/1ot0-rtEmrKopZNAIVBhCAMFWvTt4Y2O_4OJXwJcO4x8/edit?usp=shari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1"/>
          <p:cNvSpPr txBox="1"/>
          <p:nvPr>
            <p:ph type="ctrTitle"/>
          </p:nvPr>
        </p:nvSpPr>
        <p:spPr>
          <a:xfrm>
            <a:off x="239650" y="714150"/>
            <a:ext cx="57036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400">
                <a:solidFill>
                  <a:srgbClr val="395168"/>
                </a:solidFill>
                <a:latin typeface="Golos Text"/>
                <a:ea typeface="Golos Text"/>
                <a:cs typeface="Golos Text"/>
                <a:sym typeface="Golos Text"/>
              </a:rPr>
              <a:t>GIỚI THIỆU CHUNG</a:t>
            </a:r>
            <a:endParaRPr b="1" sz="4400">
              <a:solidFill>
                <a:srgbClr val="395168"/>
              </a:solidFill>
              <a:latin typeface="Golos Text"/>
              <a:ea typeface="Golos Text"/>
              <a:cs typeface="Golos Text"/>
              <a:sym typeface="Golos Text"/>
            </a:endParaRPr>
          </a:p>
        </p:txBody>
      </p:sp>
      <p:cxnSp>
        <p:nvCxnSpPr>
          <p:cNvPr id="164" name="Google Shape;164;p21"/>
          <p:cNvCxnSpPr/>
          <p:nvPr/>
        </p:nvCxnSpPr>
        <p:spPr>
          <a:xfrm>
            <a:off x="4466175" y="2069550"/>
            <a:ext cx="552600" cy="0"/>
          </a:xfrm>
          <a:prstGeom prst="straightConnector1">
            <a:avLst/>
          </a:prstGeom>
          <a:noFill/>
          <a:ln cap="flat" cmpd="sng" w="19050">
            <a:solidFill>
              <a:schemeClr val="dk1"/>
            </a:solidFill>
            <a:prstDash val="solid"/>
            <a:round/>
            <a:headEnd len="med" w="med" type="none"/>
            <a:tailEnd len="med" w="med" type="stealth"/>
          </a:ln>
        </p:spPr>
      </p:cxnSp>
      <p:grpSp>
        <p:nvGrpSpPr>
          <p:cNvPr id="165" name="Google Shape;165;p21"/>
          <p:cNvGrpSpPr/>
          <p:nvPr/>
        </p:nvGrpSpPr>
        <p:grpSpPr>
          <a:xfrm>
            <a:off x="6507498" y="2917498"/>
            <a:ext cx="3524464" cy="4496740"/>
            <a:chOff x="6483100" y="2237750"/>
            <a:chExt cx="898250" cy="1146075"/>
          </a:xfrm>
        </p:grpSpPr>
        <p:sp>
          <p:nvSpPr>
            <p:cNvPr id="166" name="Google Shape;166;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a:off x="6487875" y="2662925"/>
              <a:ext cx="290925" cy="574125"/>
            </a:xfrm>
            <a:custGeom>
              <a:rect b="b" l="l" r="r" t="t"/>
              <a:pathLst>
                <a:path extrusionOk="0" h="22965" w="11637">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a:off x="6487875" y="2662925"/>
              <a:ext cx="290925" cy="574125"/>
            </a:xfrm>
            <a:custGeom>
              <a:rect b="b" l="l" r="r" t="t"/>
              <a:pathLst>
                <a:path extrusionOk="0" h="22965" w="11637">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1"/>
            <p:cNvSpPr/>
            <p:nvPr/>
          </p:nvSpPr>
          <p:spPr>
            <a:xfrm>
              <a:off x="6980875" y="2790225"/>
              <a:ext cx="400475" cy="397525"/>
            </a:xfrm>
            <a:custGeom>
              <a:rect b="b" l="l" r="r" t="t"/>
              <a:pathLst>
                <a:path extrusionOk="0" h="15901" w="16019">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1"/>
            <p:cNvSpPr/>
            <p:nvPr/>
          </p:nvSpPr>
          <p:spPr>
            <a:xfrm>
              <a:off x="7059750" y="3098975"/>
              <a:ext cx="28900" cy="52275"/>
            </a:xfrm>
            <a:custGeom>
              <a:rect b="b" l="l" r="r" t="t"/>
              <a:pathLst>
                <a:path extrusionOk="0" h="2091" w="1156">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1"/>
            <p:cNvSpPr/>
            <p:nvPr/>
          </p:nvSpPr>
          <p:spPr>
            <a:xfrm>
              <a:off x="7124350" y="3125100"/>
              <a:ext cx="35250" cy="50700"/>
            </a:xfrm>
            <a:custGeom>
              <a:rect b="b" l="l" r="r" t="t"/>
              <a:pathLst>
                <a:path extrusionOk="0" h="2028" w="141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1"/>
            <p:cNvSpPr/>
            <p:nvPr/>
          </p:nvSpPr>
          <p:spPr>
            <a:xfrm>
              <a:off x="7223000" y="3136375"/>
              <a:ext cx="20550" cy="51350"/>
            </a:xfrm>
            <a:custGeom>
              <a:rect b="b" l="l" r="r" t="t"/>
              <a:pathLst>
                <a:path extrusionOk="0" h="2054" w="822">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1"/>
            <p:cNvSpPr/>
            <p:nvPr/>
          </p:nvSpPr>
          <p:spPr>
            <a:xfrm>
              <a:off x="7287525" y="3108050"/>
              <a:ext cx="40625" cy="50550"/>
            </a:xfrm>
            <a:custGeom>
              <a:rect b="b" l="l" r="r" t="t"/>
              <a:pathLst>
                <a:path extrusionOk="0" h="2022" w="1625">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1"/>
            <p:cNvSpPr/>
            <p:nvPr/>
          </p:nvSpPr>
          <p:spPr>
            <a:xfrm>
              <a:off x="7321300" y="3050775"/>
              <a:ext cx="49725" cy="34675"/>
            </a:xfrm>
            <a:custGeom>
              <a:rect b="b" l="l" r="r" t="t"/>
              <a:pathLst>
                <a:path extrusionOk="0" h="1387" w="1989">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1"/>
            <p:cNvSpPr/>
            <p:nvPr/>
          </p:nvSpPr>
          <p:spPr>
            <a:xfrm>
              <a:off x="7328025" y="2970225"/>
              <a:ext cx="52200" cy="18150"/>
            </a:xfrm>
            <a:custGeom>
              <a:rect b="b" l="l" r="r" t="t"/>
              <a:pathLst>
                <a:path extrusionOk="0" h="726" w="2088">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1"/>
            <p:cNvSpPr/>
            <p:nvPr/>
          </p:nvSpPr>
          <p:spPr>
            <a:xfrm>
              <a:off x="7288850" y="2879900"/>
              <a:ext cx="53875" cy="34500"/>
            </a:xfrm>
            <a:custGeom>
              <a:rect b="b" l="l" r="r" t="t"/>
              <a:pathLst>
                <a:path extrusionOk="0" h="1380" w="2155">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1"/>
            <p:cNvSpPr/>
            <p:nvPr/>
          </p:nvSpPr>
          <p:spPr>
            <a:xfrm>
              <a:off x="7233450" y="2828150"/>
              <a:ext cx="40175" cy="46825"/>
            </a:xfrm>
            <a:custGeom>
              <a:rect b="b" l="l" r="r" t="t"/>
              <a:pathLst>
                <a:path extrusionOk="0" h="1873" w="1607">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1"/>
            <p:cNvSpPr/>
            <p:nvPr/>
          </p:nvSpPr>
          <p:spPr>
            <a:xfrm>
              <a:off x="7158675" y="2797200"/>
              <a:ext cx="30475" cy="51500"/>
            </a:xfrm>
            <a:custGeom>
              <a:rect b="b" l="l" r="r" t="t"/>
              <a:pathLst>
                <a:path extrusionOk="0" h="2060" w="1219">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1"/>
            <p:cNvSpPr/>
            <p:nvPr/>
          </p:nvSpPr>
          <p:spPr>
            <a:xfrm>
              <a:off x="6971650" y="3048425"/>
              <a:ext cx="64925" cy="77500"/>
            </a:xfrm>
            <a:custGeom>
              <a:rect b="b" l="l" r="r" t="t"/>
              <a:pathLst>
                <a:path extrusionOk="0" h="3100" w="2597">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1"/>
            <p:cNvSpPr/>
            <p:nvPr/>
          </p:nvSpPr>
          <p:spPr>
            <a:xfrm>
              <a:off x="6923425" y="3011375"/>
              <a:ext cx="90950" cy="102225"/>
            </a:xfrm>
            <a:custGeom>
              <a:rect b="b" l="l" r="r" t="t"/>
              <a:pathLst>
                <a:path extrusionOk="0" h="4089" w="3638">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1"/>
            <p:cNvSpPr/>
            <p:nvPr/>
          </p:nvSpPr>
          <p:spPr>
            <a:xfrm>
              <a:off x="6913125" y="3009950"/>
              <a:ext cx="71875" cy="95800"/>
            </a:xfrm>
            <a:custGeom>
              <a:rect b="b" l="l" r="r" t="t"/>
              <a:pathLst>
                <a:path extrusionOk="0" h="3832" w="2875">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1"/>
            <p:cNvSpPr/>
            <p:nvPr/>
          </p:nvSpPr>
          <p:spPr>
            <a:xfrm>
              <a:off x="6917000" y="3019900"/>
              <a:ext cx="51025" cy="72075"/>
            </a:xfrm>
            <a:custGeom>
              <a:rect b="b" l="l" r="r" t="t"/>
              <a:pathLst>
                <a:path extrusionOk="0" h="2883" w="2041">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1"/>
            <p:cNvSpPr/>
            <p:nvPr/>
          </p:nvSpPr>
          <p:spPr>
            <a:xfrm>
              <a:off x="6928275" y="3024675"/>
              <a:ext cx="43925" cy="67275"/>
            </a:xfrm>
            <a:custGeom>
              <a:rect b="b" l="l" r="r" t="t"/>
              <a:pathLst>
                <a:path extrusionOk="0" h="2691" w="1757">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1"/>
            <p:cNvSpPr/>
            <p:nvPr/>
          </p:nvSpPr>
          <p:spPr>
            <a:xfrm>
              <a:off x="6890000" y="3015350"/>
              <a:ext cx="84100" cy="43000"/>
            </a:xfrm>
            <a:custGeom>
              <a:rect b="b" l="l" r="r" t="t"/>
              <a:pathLst>
                <a:path extrusionOk="0" h="1720" w="3364">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1"/>
            <p:cNvSpPr/>
            <p:nvPr/>
          </p:nvSpPr>
          <p:spPr>
            <a:xfrm>
              <a:off x="6897800" y="2988950"/>
              <a:ext cx="83900" cy="47800"/>
            </a:xfrm>
            <a:custGeom>
              <a:rect b="b" l="l" r="r" t="t"/>
              <a:pathLst>
                <a:path extrusionOk="0" h="1912" w="3356">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1"/>
            <p:cNvSpPr/>
            <p:nvPr/>
          </p:nvSpPr>
          <p:spPr>
            <a:xfrm>
              <a:off x="6884925" y="3051625"/>
              <a:ext cx="76150" cy="47575"/>
            </a:xfrm>
            <a:custGeom>
              <a:rect b="b" l="l" r="r" t="t"/>
              <a:pathLst>
                <a:path extrusionOk="0" h="1903" w="3046">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1"/>
            <p:cNvSpPr/>
            <p:nvPr/>
          </p:nvSpPr>
          <p:spPr>
            <a:xfrm>
              <a:off x="7010825" y="2790225"/>
              <a:ext cx="370525" cy="397525"/>
            </a:xfrm>
            <a:custGeom>
              <a:rect b="b" l="l" r="r" t="t"/>
              <a:pathLst>
                <a:path extrusionOk="0" h="15901" w="14821">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21"/>
          <p:cNvGrpSpPr/>
          <p:nvPr/>
        </p:nvGrpSpPr>
        <p:grpSpPr>
          <a:xfrm>
            <a:off x="6710076" y="961685"/>
            <a:ext cx="1718823" cy="935599"/>
            <a:chOff x="238125" y="2409350"/>
            <a:chExt cx="760575" cy="414000"/>
          </a:xfrm>
        </p:grpSpPr>
        <p:sp>
          <p:nvSpPr>
            <p:cNvPr id="234" name="Google Shape;234;p21"/>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1"/>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1"/>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1"/>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1"/>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1"/>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1"/>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 name="Google Shape;246;p21"/>
          <p:cNvGrpSpPr/>
          <p:nvPr/>
        </p:nvGrpSpPr>
        <p:grpSpPr>
          <a:xfrm>
            <a:off x="5464073" y="2460613"/>
            <a:ext cx="1147199" cy="637372"/>
            <a:chOff x="315275" y="3124950"/>
            <a:chExt cx="658175" cy="365675"/>
          </a:xfrm>
        </p:grpSpPr>
        <p:sp>
          <p:nvSpPr>
            <p:cNvPr id="247" name="Google Shape;247;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21"/>
          <p:cNvGrpSpPr/>
          <p:nvPr/>
        </p:nvGrpSpPr>
        <p:grpSpPr>
          <a:xfrm flipH="1">
            <a:off x="6333399" y="714161"/>
            <a:ext cx="744001" cy="413322"/>
            <a:chOff x="315275" y="3124950"/>
            <a:chExt cx="658175" cy="365675"/>
          </a:xfrm>
        </p:grpSpPr>
        <p:sp>
          <p:nvSpPr>
            <p:cNvPr id="254" name="Google Shape;254;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 name="Google Shape;260;p21">
            <a:hlinkClick action="ppaction://hlinksldjump" r:id="rId3"/>
          </p:cNvPr>
          <p:cNvSpPr/>
          <p:nvPr/>
        </p:nvSpPr>
        <p:spPr>
          <a:xfrm>
            <a:off x="486500" y="4242500"/>
            <a:ext cx="6831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DSA</a:t>
            </a:r>
            <a:endParaRPr b="1" sz="1200">
              <a:solidFill>
                <a:schemeClr val="accent4"/>
              </a:solidFill>
            </a:endParaRPr>
          </a:p>
        </p:txBody>
      </p:sp>
      <p:sp>
        <p:nvSpPr>
          <p:cNvPr id="261" name="Google Shape;261;p21"/>
          <p:cNvSpPr txBox="1"/>
          <p:nvPr>
            <p:ph type="ctrTitle"/>
          </p:nvPr>
        </p:nvSpPr>
        <p:spPr>
          <a:xfrm>
            <a:off x="296475" y="2380600"/>
            <a:ext cx="5756400" cy="151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500">
                <a:latin typeface="Manrope"/>
                <a:ea typeface="Manrope"/>
                <a:cs typeface="Manrope"/>
                <a:sym typeface="Manrope"/>
              </a:rPr>
              <a:t>THỰC HÀNH CẤU TRÚC DỮ LIỆU </a:t>
            </a:r>
            <a:endParaRPr b="1" sz="2500">
              <a:latin typeface="Manrope"/>
              <a:ea typeface="Manrope"/>
              <a:cs typeface="Manrope"/>
              <a:sym typeface="Manrope"/>
            </a:endParaRPr>
          </a:p>
          <a:p>
            <a:pPr indent="0" lvl="0" marL="0" rtl="0" algn="l">
              <a:spcBef>
                <a:spcPts val="0"/>
              </a:spcBef>
              <a:spcAft>
                <a:spcPts val="0"/>
              </a:spcAft>
              <a:buNone/>
            </a:pPr>
            <a:r>
              <a:rPr b="1" lang="en" sz="2500">
                <a:latin typeface="Manrope"/>
                <a:ea typeface="Manrope"/>
                <a:cs typeface="Manrope"/>
                <a:sym typeface="Manrope"/>
              </a:rPr>
              <a:t>VÀ GIẢI THUẬT</a:t>
            </a:r>
            <a:endParaRPr b="1" sz="2500">
              <a:latin typeface="Manrope"/>
              <a:ea typeface="Manrope"/>
              <a:cs typeface="Manrope"/>
              <a:sym typeface="Manrope"/>
            </a:endParaRPr>
          </a:p>
          <a:p>
            <a:pPr indent="0" lvl="0" marL="0" rtl="0" algn="l">
              <a:spcBef>
                <a:spcPts val="0"/>
              </a:spcBef>
              <a:spcAft>
                <a:spcPts val="0"/>
              </a:spcAft>
              <a:buNone/>
            </a:pPr>
            <a:r>
              <a:t/>
            </a:r>
            <a:endParaRPr sz="800">
              <a:latin typeface="Manrope"/>
              <a:ea typeface="Manrope"/>
              <a:cs typeface="Manrope"/>
              <a:sym typeface="Manrope"/>
            </a:endParaRPr>
          </a:p>
          <a:p>
            <a:pPr indent="0" lvl="0" marL="0" rtl="0" algn="l">
              <a:spcBef>
                <a:spcPts val="0"/>
              </a:spcBef>
              <a:spcAft>
                <a:spcPts val="0"/>
              </a:spcAft>
              <a:buNone/>
            </a:pPr>
            <a:r>
              <a:rPr lang="en" sz="2000">
                <a:latin typeface="Manrope"/>
                <a:ea typeface="Manrope"/>
                <a:cs typeface="Manrope"/>
                <a:sym typeface="Manrope"/>
              </a:rPr>
              <a:t>TUẦN 01 - THÁNG 10 NĂM 2025</a:t>
            </a:r>
            <a:endParaRPr sz="2000">
              <a:latin typeface="Manrope"/>
              <a:ea typeface="Manrope"/>
              <a:cs typeface="Manrope"/>
              <a:sym typeface="Manrope"/>
            </a:endParaRPr>
          </a:p>
        </p:txBody>
      </p:sp>
      <p:sp>
        <p:nvSpPr>
          <p:cNvPr id="262" name="Google Shape;262;p21"/>
          <p:cNvSpPr txBox="1"/>
          <p:nvPr>
            <p:ph type="ctrTitle"/>
          </p:nvPr>
        </p:nvSpPr>
        <p:spPr>
          <a:xfrm>
            <a:off x="296475" y="25275"/>
            <a:ext cx="5756400" cy="11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latin typeface="Manrope"/>
                <a:ea typeface="Manrope"/>
                <a:cs typeface="Manrope"/>
                <a:sym typeface="Manrope"/>
              </a:rPr>
              <a:t>TRƯỜNG ĐẠI HỌC KHOA HỌC TỰ NHIÊN - ĐHQG TPHCM</a:t>
            </a:r>
            <a:endParaRPr sz="1400">
              <a:latin typeface="Manrope"/>
              <a:ea typeface="Manrope"/>
              <a:cs typeface="Manrope"/>
              <a:sym typeface="Manrope"/>
            </a:endParaRPr>
          </a:p>
          <a:p>
            <a:pPr indent="0" lvl="0" marL="0" rtl="0" algn="l">
              <a:spcBef>
                <a:spcPts val="0"/>
              </a:spcBef>
              <a:spcAft>
                <a:spcPts val="0"/>
              </a:spcAft>
              <a:buNone/>
            </a:pPr>
            <a:r>
              <a:rPr lang="en" sz="1400">
                <a:latin typeface="Manrope"/>
                <a:ea typeface="Manrope"/>
                <a:cs typeface="Manrope"/>
                <a:sym typeface="Manrope"/>
              </a:rPr>
              <a:t>KHOA TOÁN - TIN HỌC</a:t>
            </a:r>
            <a:endParaRPr sz="1400">
              <a:latin typeface="Manrope"/>
              <a:ea typeface="Manrope"/>
              <a:cs typeface="Manrope"/>
              <a:sym typeface="Manrope"/>
            </a:endParaRPr>
          </a:p>
          <a:p>
            <a:pPr indent="0" lvl="0" marL="0" rtl="0" algn="l">
              <a:spcBef>
                <a:spcPts val="0"/>
              </a:spcBef>
              <a:spcAft>
                <a:spcPts val="0"/>
              </a:spcAft>
              <a:buNone/>
            </a:pPr>
            <a:r>
              <a:rPr lang="en" sz="1400">
                <a:latin typeface="Manrope"/>
                <a:ea typeface="Manrope"/>
                <a:cs typeface="Manrope"/>
                <a:sym typeface="Manrope"/>
              </a:rPr>
              <a:t>BỘ MÔN ỨNG DỤNG TIN HỌC</a:t>
            </a:r>
            <a:endParaRPr sz="1400">
              <a:latin typeface="Manrope"/>
              <a:ea typeface="Manrope"/>
              <a:cs typeface="Manrope"/>
              <a:sym typeface="Manrop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30"/>
          <p:cNvSpPr txBox="1"/>
          <p:nvPr>
            <p:ph type="title"/>
          </p:nvPr>
        </p:nvSpPr>
        <p:spPr>
          <a:xfrm>
            <a:off x="715100" y="2302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Một số khái niệm</a:t>
            </a:r>
            <a:endParaRPr b="1">
              <a:latin typeface="Manrope"/>
              <a:ea typeface="Manrope"/>
              <a:cs typeface="Manrope"/>
              <a:sym typeface="Manrope"/>
            </a:endParaRPr>
          </a:p>
        </p:txBody>
      </p:sp>
      <p:sp>
        <p:nvSpPr>
          <p:cNvPr id="474" name="Google Shape;474;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cxnSp>
        <p:nvCxnSpPr>
          <p:cNvPr id="475" name="Google Shape;475;p30"/>
          <p:cNvCxnSpPr>
            <a:stCxn id="476" idx="2"/>
            <a:endCxn id="477" idx="0"/>
          </p:cNvCxnSpPr>
          <p:nvPr/>
        </p:nvCxnSpPr>
        <p:spPr>
          <a:xfrm flipH="1" rot="-5400000">
            <a:off x="5644650" y="820825"/>
            <a:ext cx="574500" cy="2206500"/>
          </a:xfrm>
          <a:prstGeom prst="bentConnector3">
            <a:avLst>
              <a:gd fmla="val 49995" name="adj1"/>
            </a:avLst>
          </a:prstGeom>
          <a:noFill/>
          <a:ln cap="flat" cmpd="sng" w="9525">
            <a:solidFill>
              <a:srgbClr val="2F2F2F"/>
            </a:solidFill>
            <a:prstDash val="solid"/>
            <a:round/>
            <a:headEnd len="med" w="med" type="diamond"/>
            <a:tailEnd len="med" w="med" type="diamond"/>
          </a:ln>
        </p:spPr>
      </p:cxnSp>
      <p:cxnSp>
        <p:nvCxnSpPr>
          <p:cNvPr id="478" name="Google Shape;478;p30"/>
          <p:cNvCxnSpPr>
            <a:stCxn id="479" idx="2"/>
            <a:endCxn id="480" idx="0"/>
          </p:cNvCxnSpPr>
          <p:nvPr/>
        </p:nvCxnSpPr>
        <p:spPr>
          <a:xfrm flipH="1" rot="-5400000">
            <a:off x="3292050" y="2305313"/>
            <a:ext cx="711000" cy="1691700"/>
          </a:xfrm>
          <a:prstGeom prst="bentConnector3">
            <a:avLst>
              <a:gd fmla="val 50000" name="adj1"/>
            </a:avLst>
          </a:prstGeom>
          <a:noFill/>
          <a:ln cap="flat" cmpd="sng" w="9525">
            <a:solidFill>
              <a:srgbClr val="3D3D3D"/>
            </a:solidFill>
            <a:prstDash val="solid"/>
            <a:round/>
            <a:headEnd len="med" w="med" type="diamond"/>
            <a:tailEnd len="med" w="med" type="diamond"/>
          </a:ln>
        </p:spPr>
      </p:cxnSp>
      <p:cxnSp>
        <p:nvCxnSpPr>
          <p:cNvPr id="481" name="Google Shape;481;p30"/>
          <p:cNvCxnSpPr>
            <a:stCxn id="482" idx="0"/>
            <a:endCxn id="479" idx="2"/>
          </p:cNvCxnSpPr>
          <p:nvPr/>
        </p:nvCxnSpPr>
        <p:spPr>
          <a:xfrm rot="-5400000">
            <a:off x="1497825" y="2202713"/>
            <a:ext cx="711000" cy="1896900"/>
          </a:xfrm>
          <a:prstGeom prst="bentConnector3">
            <a:avLst>
              <a:gd fmla="val 50000" name="adj1"/>
            </a:avLst>
          </a:prstGeom>
          <a:noFill/>
          <a:ln cap="flat" cmpd="sng" w="9525">
            <a:solidFill>
              <a:srgbClr val="3D3D3D"/>
            </a:solidFill>
            <a:prstDash val="solid"/>
            <a:round/>
            <a:headEnd len="med" w="med" type="diamond"/>
            <a:tailEnd len="med" w="med" type="diamond"/>
          </a:ln>
        </p:spPr>
      </p:cxnSp>
      <p:cxnSp>
        <p:nvCxnSpPr>
          <p:cNvPr id="483" name="Google Shape;483;p30"/>
          <p:cNvCxnSpPr>
            <a:stCxn id="477" idx="2"/>
            <a:endCxn id="484" idx="0"/>
          </p:cNvCxnSpPr>
          <p:nvPr/>
        </p:nvCxnSpPr>
        <p:spPr>
          <a:xfrm flipH="1" rot="-5400000">
            <a:off x="6679950" y="3150863"/>
            <a:ext cx="711000" cy="600"/>
          </a:xfrm>
          <a:prstGeom prst="bentConnector3">
            <a:avLst>
              <a:gd fmla="val 50000" name="adj1"/>
            </a:avLst>
          </a:prstGeom>
          <a:noFill/>
          <a:ln cap="flat" cmpd="sng" w="9525">
            <a:solidFill>
              <a:srgbClr val="3D3D3D"/>
            </a:solidFill>
            <a:prstDash val="solid"/>
            <a:round/>
            <a:headEnd len="med" w="med" type="diamond"/>
            <a:tailEnd len="med" w="med" type="diamond"/>
          </a:ln>
        </p:spPr>
      </p:cxnSp>
      <p:cxnSp>
        <p:nvCxnSpPr>
          <p:cNvPr id="485" name="Google Shape;485;p30"/>
          <p:cNvCxnSpPr>
            <a:stCxn id="486" idx="0"/>
            <a:endCxn id="477" idx="2"/>
          </p:cNvCxnSpPr>
          <p:nvPr/>
        </p:nvCxnSpPr>
        <p:spPr>
          <a:xfrm rot="-5400000">
            <a:off x="6078600" y="2549963"/>
            <a:ext cx="711000" cy="1202400"/>
          </a:xfrm>
          <a:prstGeom prst="bentConnector3">
            <a:avLst>
              <a:gd fmla="val 50000" name="adj1"/>
            </a:avLst>
          </a:prstGeom>
          <a:noFill/>
          <a:ln cap="flat" cmpd="sng" w="9525">
            <a:solidFill>
              <a:srgbClr val="3D3D3D"/>
            </a:solidFill>
            <a:prstDash val="solid"/>
            <a:round/>
            <a:headEnd len="med" w="med" type="diamond"/>
            <a:tailEnd len="med" w="med" type="diamond"/>
          </a:ln>
        </p:spPr>
      </p:cxnSp>
      <p:cxnSp>
        <p:nvCxnSpPr>
          <p:cNvPr id="487" name="Google Shape;487;p30"/>
          <p:cNvCxnSpPr>
            <a:stCxn id="479" idx="0"/>
            <a:endCxn id="476" idx="2"/>
          </p:cNvCxnSpPr>
          <p:nvPr/>
        </p:nvCxnSpPr>
        <p:spPr>
          <a:xfrm rot="-5400000">
            <a:off x="3528000" y="910463"/>
            <a:ext cx="574500" cy="2027100"/>
          </a:xfrm>
          <a:prstGeom prst="bentConnector3">
            <a:avLst>
              <a:gd fmla="val 49995" name="adj1"/>
            </a:avLst>
          </a:prstGeom>
          <a:noFill/>
          <a:ln cap="flat" cmpd="sng" w="9525">
            <a:solidFill>
              <a:srgbClr val="2F2F2F"/>
            </a:solidFill>
            <a:prstDash val="solid"/>
            <a:round/>
            <a:headEnd len="med" w="med" type="diamond"/>
            <a:tailEnd len="med" w="med" type="diamond"/>
          </a:ln>
        </p:spPr>
      </p:cxnSp>
      <p:sp>
        <p:nvSpPr>
          <p:cNvPr id="476" name="Google Shape;476;p30"/>
          <p:cNvSpPr txBox="1"/>
          <p:nvPr/>
        </p:nvSpPr>
        <p:spPr>
          <a:xfrm>
            <a:off x="3802950" y="1052425"/>
            <a:ext cx="2051400" cy="584400"/>
          </a:xfrm>
          <a:prstGeom prst="rect">
            <a:avLst/>
          </a:prstGeom>
          <a:noFill/>
          <a:ln>
            <a:noFill/>
          </a:ln>
        </p:spPr>
        <p:txBody>
          <a:bodyPr anchorCtr="0" anchor="ctr" bIns="91425" lIns="91425" spcFirstLastPara="1" rIns="91425" wrap="square" tIns="91425">
            <a:noAutofit/>
          </a:bodyPr>
          <a:lstStyle/>
          <a:p>
            <a:pPr indent="0" lvl="0" marL="0" rtl="1" algn="ctr">
              <a:spcBef>
                <a:spcPts val="0"/>
              </a:spcBef>
              <a:spcAft>
                <a:spcPts val="0"/>
              </a:spcAft>
              <a:buNone/>
            </a:pPr>
            <a:r>
              <a:rPr lang="en" sz="1600"/>
              <a:t>Basic </a:t>
            </a:r>
            <a:endParaRPr sz="1600"/>
          </a:p>
          <a:p>
            <a:pPr indent="0" lvl="0" marL="0" rtl="1" algn="ctr">
              <a:spcBef>
                <a:spcPts val="0"/>
              </a:spcBef>
              <a:spcAft>
                <a:spcPts val="0"/>
              </a:spcAft>
              <a:buNone/>
            </a:pPr>
            <a:r>
              <a:rPr lang="en" sz="1600"/>
              <a:t>Data Structures</a:t>
            </a:r>
            <a:endParaRPr sz="1000">
              <a:solidFill>
                <a:srgbClr val="3D3D3D"/>
              </a:solidFill>
              <a:latin typeface="Roboto"/>
              <a:ea typeface="Roboto"/>
              <a:cs typeface="Roboto"/>
              <a:sym typeface="Roboto"/>
            </a:endParaRPr>
          </a:p>
        </p:txBody>
      </p:sp>
      <p:sp>
        <p:nvSpPr>
          <p:cNvPr id="479" name="Google Shape;479;p30"/>
          <p:cNvSpPr txBox="1"/>
          <p:nvPr/>
        </p:nvSpPr>
        <p:spPr>
          <a:xfrm>
            <a:off x="2032650" y="22112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D3D3D"/>
                </a:solidFill>
                <a:latin typeface="Roboto"/>
                <a:ea typeface="Roboto"/>
                <a:cs typeface="Roboto"/>
                <a:sym typeface="Roboto"/>
              </a:rPr>
              <a:t>Linear </a:t>
            </a:r>
            <a:endParaRPr sz="1000">
              <a:solidFill>
                <a:srgbClr val="3D3D3D"/>
              </a:solidFill>
              <a:latin typeface="Roboto"/>
              <a:ea typeface="Roboto"/>
              <a:cs typeface="Roboto"/>
              <a:sym typeface="Roboto"/>
            </a:endParaRPr>
          </a:p>
          <a:p>
            <a:pPr indent="0" lvl="0" marL="0" rtl="0" algn="ctr">
              <a:spcBef>
                <a:spcPts val="0"/>
              </a:spcBef>
              <a:spcAft>
                <a:spcPts val="0"/>
              </a:spcAft>
              <a:buNone/>
            </a:pPr>
            <a:r>
              <a:rPr lang="en" sz="1000">
                <a:solidFill>
                  <a:srgbClr val="3D3D3D"/>
                </a:solidFill>
                <a:latin typeface="Roboto"/>
                <a:ea typeface="Roboto"/>
                <a:cs typeface="Roboto"/>
                <a:sym typeface="Roboto"/>
              </a:rPr>
              <a:t>Data Structures</a:t>
            </a:r>
            <a:endParaRPr sz="1000">
              <a:solidFill>
                <a:srgbClr val="3D3D3D"/>
              </a:solidFill>
              <a:latin typeface="Roboto"/>
              <a:ea typeface="Roboto"/>
              <a:cs typeface="Roboto"/>
              <a:sym typeface="Roboto"/>
            </a:endParaRPr>
          </a:p>
        </p:txBody>
      </p:sp>
      <p:sp>
        <p:nvSpPr>
          <p:cNvPr id="477" name="Google Shape;477;p30"/>
          <p:cNvSpPr txBox="1"/>
          <p:nvPr/>
        </p:nvSpPr>
        <p:spPr>
          <a:xfrm>
            <a:off x="6266100" y="22112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D3D3D"/>
                </a:solidFill>
                <a:latin typeface="Roboto"/>
                <a:ea typeface="Roboto"/>
                <a:cs typeface="Roboto"/>
                <a:sym typeface="Roboto"/>
              </a:rPr>
              <a:t>Non-Linear </a:t>
            </a:r>
            <a:endParaRPr sz="1000">
              <a:solidFill>
                <a:srgbClr val="3D3D3D"/>
              </a:solidFill>
              <a:latin typeface="Roboto"/>
              <a:ea typeface="Roboto"/>
              <a:cs typeface="Roboto"/>
              <a:sym typeface="Roboto"/>
            </a:endParaRPr>
          </a:p>
          <a:p>
            <a:pPr indent="0" lvl="0" marL="0" rtl="0" algn="ctr">
              <a:spcBef>
                <a:spcPts val="0"/>
              </a:spcBef>
              <a:spcAft>
                <a:spcPts val="0"/>
              </a:spcAft>
              <a:buNone/>
            </a:pPr>
            <a:r>
              <a:rPr lang="en" sz="1000">
                <a:solidFill>
                  <a:srgbClr val="3D3D3D"/>
                </a:solidFill>
                <a:latin typeface="Roboto"/>
                <a:ea typeface="Roboto"/>
                <a:cs typeface="Roboto"/>
                <a:sym typeface="Roboto"/>
              </a:rPr>
              <a:t>Data Structures</a:t>
            </a:r>
            <a:endParaRPr sz="1000">
              <a:solidFill>
                <a:srgbClr val="3D3D3D"/>
              </a:solidFill>
              <a:latin typeface="Roboto"/>
              <a:ea typeface="Roboto"/>
              <a:cs typeface="Roboto"/>
              <a:sym typeface="Roboto"/>
            </a:endParaRPr>
          </a:p>
        </p:txBody>
      </p:sp>
      <p:sp>
        <p:nvSpPr>
          <p:cNvPr id="484" name="Google Shape;484;p30"/>
          <p:cNvSpPr txBox="1"/>
          <p:nvPr/>
        </p:nvSpPr>
        <p:spPr>
          <a:xfrm>
            <a:off x="6266100" y="35066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D3D3D"/>
                </a:solidFill>
                <a:latin typeface="Roboto"/>
                <a:ea typeface="Roboto"/>
                <a:cs typeface="Roboto"/>
                <a:sym typeface="Roboto"/>
              </a:rPr>
              <a:t>Graphs</a:t>
            </a:r>
            <a:endParaRPr sz="1000">
              <a:solidFill>
                <a:srgbClr val="3D3D3D"/>
              </a:solidFill>
              <a:latin typeface="Roboto"/>
              <a:ea typeface="Roboto"/>
              <a:cs typeface="Roboto"/>
              <a:sym typeface="Roboto"/>
            </a:endParaRPr>
          </a:p>
        </p:txBody>
      </p:sp>
      <p:sp>
        <p:nvSpPr>
          <p:cNvPr id="486" name="Google Shape;486;p30"/>
          <p:cNvSpPr txBox="1"/>
          <p:nvPr/>
        </p:nvSpPr>
        <p:spPr>
          <a:xfrm>
            <a:off x="5063850" y="35066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D3D3D"/>
                </a:solidFill>
                <a:latin typeface="Roboto"/>
                <a:ea typeface="Roboto"/>
                <a:cs typeface="Roboto"/>
                <a:sym typeface="Roboto"/>
              </a:rPr>
              <a:t>Trees</a:t>
            </a:r>
            <a:endParaRPr sz="1000">
              <a:solidFill>
                <a:srgbClr val="3D3D3D"/>
              </a:solidFill>
              <a:latin typeface="Roboto"/>
              <a:ea typeface="Roboto"/>
              <a:cs typeface="Roboto"/>
              <a:sym typeface="Roboto"/>
            </a:endParaRPr>
          </a:p>
        </p:txBody>
      </p:sp>
      <p:sp>
        <p:nvSpPr>
          <p:cNvPr id="480" name="Google Shape;480;p30"/>
          <p:cNvSpPr txBox="1"/>
          <p:nvPr/>
        </p:nvSpPr>
        <p:spPr>
          <a:xfrm>
            <a:off x="3724200" y="35066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D3D3D"/>
                </a:solidFill>
                <a:latin typeface="Roboto"/>
                <a:ea typeface="Roboto"/>
                <a:cs typeface="Roboto"/>
                <a:sym typeface="Roboto"/>
              </a:rPr>
              <a:t>Queues</a:t>
            </a:r>
            <a:endParaRPr sz="1000">
              <a:solidFill>
                <a:srgbClr val="3D3D3D"/>
              </a:solidFill>
              <a:latin typeface="Roboto"/>
              <a:ea typeface="Roboto"/>
              <a:cs typeface="Roboto"/>
              <a:sym typeface="Roboto"/>
            </a:endParaRPr>
          </a:p>
        </p:txBody>
      </p:sp>
      <p:sp>
        <p:nvSpPr>
          <p:cNvPr id="482" name="Google Shape;482;p30"/>
          <p:cNvSpPr txBox="1"/>
          <p:nvPr/>
        </p:nvSpPr>
        <p:spPr>
          <a:xfrm>
            <a:off x="135825" y="35066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D3D3D"/>
                </a:solidFill>
                <a:latin typeface="Roboto"/>
                <a:ea typeface="Roboto"/>
                <a:cs typeface="Roboto"/>
                <a:sym typeface="Roboto"/>
              </a:rPr>
              <a:t>Arrays</a:t>
            </a:r>
            <a:endParaRPr sz="1000">
              <a:solidFill>
                <a:srgbClr val="3D3D3D"/>
              </a:solidFill>
              <a:latin typeface="Roboto"/>
              <a:ea typeface="Roboto"/>
              <a:cs typeface="Roboto"/>
              <a:sym typeface="Roboto"/>
            </a:endParaRPr>
          </a:p>
        </p:txBody>
      </p:sp>
      <p:sp>
        <p:nvSpPr>
          <p:cNvPr id="488" name="Google Shape;488;p30"/>
          <p:cNvSpPr txBox="1"/>
          <p:nvPr/>
        </p:nvSpPr>
        <p:spPr>
          <a:xfrm>
            <a:off x="7605900" y="3434825"/>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D3D3D"/>
                </a:solidFill>
                <a:latin typeface="Roboto"/>
                <a:ea typeface="Roboto"/>
                <a:cs typeface="Roboto"/>
                <a:sym typeface="Roboto"/>
              </a:rPr>
              <a:t>Hash Tables</a:t>
            </a:r>
            <a:endParaRPr sz="1000">
              <a:solidFill>
                <a:srgbClr val="3D3D3D"/>
              </a:solidFill>
              <a:latin typeface="Roboto"/>
              <a:ea typeface="Roboto"/>
              <a:cs typeface="Roboto"/>
              <a:sym typeface="Roboto"/>
            </a:endParaRPr>
          </a:p>
        </p:txBody>
      </p:sp>
      <p:cxnSp>
        <p:nvCxnSpPr>
          <p:cNvPr id="489" name="Google Shape;489;p30"/>
          <p:cNvCxnSpPr/>
          <p:nvPr/>
        </p:nvCxnSpPr>
        <p:spPr>
          <a:xfrm>
            <a:off x="7043175" y="3147825"/>
            <a:ext cx="1279800" cy="442500"/>
          </a:xfrm>
          <a:prstGeom prst="bentConnector3">
            <a:avLst>
              <a:gd fmla="val 100027" name="adj1"/>
            </a:avLst>
          </a:prstGeom>
          <a:noFill/>
          <a:ln cap="flat" cmpd="sng" w="9525">
            <a:solidFill>
              <a:srgbClr val="3D3D3D"/>
            </a:solidFill>
            <a:prstDash val="solid"/>
            <a:round/>
            <a:headEnd len="med" w="med" type="none"/>
            <a:tailEnd len="med" w="med" type="diamond"/>
          </a:ln>
        </p:spPr>
      </p:cxnSp>
      <p:sp>
        <p:nvSpPr>
          <p:cNvPr id="490" name="Google Shape;490;p30"/>
          <p:cNvSpPr txBox="1"/>
          <p:nvPr/>
        </p:nvSpPr>
        <p:spPr>
          <a:xfrm>
            <a:off x="1263675" y="3506663"/>
            <a:ext cx="1538100" cy="584400"/>
          </a:xfrm>
          <a:prstGeom prst="rect">
            <a:avLst/>
          </a:prstGeom>
          <a:noFill/>
          <a:ln>
            <a:noFill/>
          </a:ln>
        </p:spPr>
        <p:txBody>
          <a:bodyPr anchorCtr="0" anchor="ctr" bIns="91425" lIns="91425" spcFirstLastPara="1" rIns="91425" wrap="square" tIns="91425">
            <a:noAutofit/>
          </a:bodyPr>
          <a:lstStyle/>
          <a:p>
            <a:pPr indent="0" lvl="0" marL="0" rtl="1" algn="ctr">
              <a:spcBef>
                <a:spcPts val="0"/>
              </a:spcBef>
              <a:spcAft>
                <a:spcPts val="0"/>
              </a:spcAft>
              <a:buNone/>
            </a:pPr>
            <a:r>
              <a:rPr lang="en" sz="1000"/>
              <a:t>Linked List</a:t>
            </a:r>
            <a:endParaRPr sz="1000">
              <a:solidFill>
                <a:srgbClr val="3D3D3D"/>
              </a:solidFill>
              <a:latin typeface="Roboto"/>
              <a:ea typeface="Roboto"/>
              <a:cs typeface="Roboto"/>
              <a:sym typeface="Roboto"/>
            </a:endParaRPr>
          </a:p>
        </p:txBody>
      </p:sp>
      <p:sp>
        <p:nvSpPr>
          <p:cNvPr id="491" name="Google Shape;491;p30"/>
          <p:cNvSpPr txBox="1"/>
          <p:nvPr/>
        </p:nvSpPr>
        <p:spPr>
          <a:xfrm>
            <a:off x="2418925" y="35066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D3D3D"/>
                </a:solidFill>
                <a:latin typeface="Roboto"/>
                <a:ea typeface="Roboto"/>
                <a:cs typeface="Roboto"/>
                <a:sym typeface="Roboto"/>
              </a:rPr>
              <a:t>Stacks</a:t>
            </a:r>
            <a:endParaRPr sz="1000">
              <a:solidFill>
                <a:srgbClr val="3D3D3D"/>
              </a:solidFill>
              <a:latin typeface="Roboto"/>
              <a:ea typeface="Roboto"/>
              <a:cs typeface="Roboto"/>
              <a:sym typeface="Roboto"/>
            </a:endParaRPr>
          </a:p>
        </p:txBody>
      </p:sp>
      <p:cxnSp>
        <p:nvCxnSpPr>
          <p:cNvPr id="492" name="Google Shape;492;p30"/>
          <p:cNvCxnSpPr>
            <a:stCxn id="490" idx="0"/>
            <a:endCxn id="479" idx="2"/>
          </p:cNvCxnSpPr>
          <p:nvPr/>
        </p:nvCxnSpPr>
        <p:spPr>
          <a:xfrm rot="-5400000">
            <a:off x="2061675" y="2766713"/>
            <a:ext cx="711000" cy="768900"/>
          </a:xfrm>
          <a:prstGeom prst="bentConnector3">
            <a:avLst>
              <a:gd fmla="val 50000" name="adj1"/>
            </a:avLst>
          </a:prstGeom>
          <a:noFill/>
          <a:ln cap="flat" cmpd="sng" w="9525">
            <a:solidFill>
              <a:srgbClr val="3D3D3D"/>
            </a:solidFill>
            <a:prstDash val="solid"/>
            <a:round/>
            <a:headEnd len="med" w="med" type="diamond"/>
            <a:tailEnd len="med" w="med" type="diamond"/>
          </a:ln>
        </p:spPr>
      </p:cxnSp>
      <p:cxnSp>
        <p:nvCxnSpPr>
          <p:cNvPr id="493" name="Google Shape;493;p30"/>
          <p:cNvCxnSpPr>
            <a:stCxn id="491" idx="0"/>
            <a:endCxn id="479" idx="2"/>
          </p:cNvCxnSpPr>
          <p:nvPr/>
        </p:nvCxnSpPr>
        <p:spPr>
          <a:xfrm flipH="1" rot="5400000">
            <a:off x="2639275" y="2957963"/>
            <a:ext cx="711000" cy="386400"/>
          </a:xfrm>
          <a:prstGeom prst="bentConnector3">
            <a:avLst>
              <a:gd fmla="val 50000" name="adj1"/>
            </a:avLst>
          </a:prstGeom>
          <a:noFill/>
          <a:ln cap="flat" cmpd="sng" w="9525">
            <a:solidFill>
              <a:srgbClr val="3D3D3D"/>
            </a:solidFill>
            <a:prstDash val="solid"/>
            <a:round/>
            <a:headEnd len="med" w="med" type="diamond"/>
            <a:tailEnd len="med" w="med" type="diamond"/>
          </a:ln>
        </p:spPr>
      </p:cxnSp>
      <p:sp>
        <p:nvSpPr>
          <p:cNvPr id="494" name="Google Shape;494;p30"/>
          <p:cNvSpPr txBox="1"/>
          <p:nvPr/>
        </p:nvSpPr>
        <p:spPr>
          <a:xfrm>
            <a:off x="904875" y="4050800"/>
            <a:ext cx="3924000" cy="10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00">
                <a:latin typeface="Golos Text"/>
                <a:ea typeface="Golos Text"/>
                <a:cs typeface="Golos Text"/>
                <a:sym typeface="Golos Text"/>
              </a:rPr>
              <a:t>Array:</a:t>
            </a:r>
            <a:r>
              <a:rPr lang="en" sz="900">
                <a:latin typeface="Golos Text"/>
                <a:ea typeface="Golos Text"/>
                <a:cs typeface="Golos Text"/>
                <a:sym typeface="Golos Text"/>
              </a:rPr>
              <a:t> cố định kích cỡ</a:t>
            </a:r>
            <a:endParaRPr sz="900">
              <a:latin typeface="Golos Text"/>
              <a:ea typeface="Golos Text"/>
              <a:cs typeface="Golos Text"/>
              <a:sym typeface="Golos Text"/>
            </a:endParaRPr>
          </a:p>
          <a:p>
            <a:pPr indent="0" lvl="0" marL="0" rtl="0" algn="l">
              <a:spcBef>
                <a:spcPts val="0"/>
              </a:spcBef>
              <a:spcAft>
                <a:spcPts val="0"/>
              </a:spcAft>
              <a:buNone/>
            </a:pPr>
            <a:r>
              <a:rPr b="1" lang="en" sz="900">
                <a:latin typeface="Golos Text"/>
                <a:ea typeface="Golos Text"/>
                <a:cs typeface="Golos Text"/>
                <a:sym typeface="Golos Text"/>
              </a:rPr>
              <a:t>Linked-list:</a:t>
            </a:r>
            <a:r>
              <a:rPr lang="en" sz="900">
                <a:latin typeface="Golos Text"/>
                <a:ea typeface="Golos Text"/>
                <a:cs typeface="Golos Text"/>
                <a:sym typeface="Golos Text"/>
              </a:rPr>
              <a:t> kích cỡ có thể thay đổi được (biến kích cỡ)</a:t>
            </a:r>
            <a:endParaRPr sz="900">
              <a:latin typeface="Golos Text"/>
              <a:ea typeface="Golos Text"/>
              <a:cs typeface="Golos Text"/>
              <a:sym typeface="Golos Text"/>
            </a:endParaRPr>
          </a:p>
          <a:p>
            <a:pPr indent="0" lvl="0" marL="0" rtl="0" algn="l">
              <a:spcBef>
                <a:spcPts val="0"/>
              </a:spcBef>
              <a:spcAft>
                <a:spcPts val="0"/>
              </a:spcAft>
              <a:buNone/>
            </a:pPr>
            <a:r>
              <a:rPr b="1" lang="en" sz="900">
                <a:latin typeface="Golos Text"/>
                <a:ea typeface="Golos Text"/>
                <a:cs typeface="Golos Text"/>
                <a:sym typeface="Golos Text"/>
              </a:rPr>
              <a:t>Stack: </a:t>
            </a:r>
            <a:r>
              <a:rPr lang="en" sz="900">
                <a:latin typeface="Golos Text"/>
                <a:ea typeface="Golos Text"/>
                <a:cs typeface="Golos Text"/>
                <a:sym typeface="Golos Text"/>
              </a:rPr>
              <a:t>Thêm vào ở đầu (top) và lấy ra từ đầu.</a:t>
            </a:r>
            <a:endParaRPr sz="900">
              <a:latin typeface="Golos Text"/>
              <a:ea typeface="Golos Text"/>
              <a:cs typeface="Golos Text"/>
              <a:sym typeface="Golos Text"/>
            </a:endParaRPr>
          </a:p>
          <a:p>
            <a:pPr indent="0" lvl="0" marL="0" rtl="0" algn="l">
              <a:spcBef>
                <a:spcPts val="0"/>
              </a:spcBef>
              <a:spcAft>
                <a:spcPts val="0"/>
              </a:spcAft>
              <a:buNone/>
            </a:pPr>
            <a:r>
              <a:rPr b="1" lang="en" sz="900">
                <a:latin typeface="Golos Text"/>
                <a:ea typeface="Golos Text"/>
                <a:cs typeface="Golos Text"/>
                <a:sym typeface="Golos Text"/>
              </a:rPr>
              <a:t>Queue: </a:t>
            </a:r>
            <a:r>
              <a:rPr lang="en" sz="900">
                <a:latin typeface="Golos Text"/>
                <a:ea typeface="Golos Text"/>
                <a:cs typeface="Golos Text"/>
                <a:sym typeface="Golos Text"/>
              </a:rPr>
              <a:t>Thêm vào ở cuối (back) và lấy ra từ đầu.</a:t>
            </a:r>
            <a:endParaRPr sz="900">
              <a:latin typeface="Golos Text"/>
              <a:ea typeface="Golos Text"/>
              <a:cs typeface="Golos Text"/>
              <a:sym typeface="Golos Text"/>
            </a:endParaRPr>
          </a:p>
          <a:p>
            <a:pPr indent="0" lvl="0" marL="0" rtl="0" algn="l">
              <a:spcBef>
                <a:spcPts val="0"/>
              </a:spcBef>
              <a:spcAft>
                <a:spcPts val="0"/>
              </a:spcAft>
              <a:buNone/>
            </a:pPr>
            <a:r>
              <a:rPr b="1" lang="en" sz="900">
                <a:latin typeface="Golos Text"/>
                <a:ea typeface="Golos Text"/>
                <a:cs typeface="Golos Text"/>
                <a:sym typeface="Golos Text"/>
              </a:rPr>
              <a:t>Priority queue:</a:t>
            </a:r>
            <a:r>
              <a:rPr lang="en" sz="900">
                <a:latin typeface="Golos Text"/>
                <a:ea typeface="Golos Text"/>
                <a:cs typeface="Golos Text"/>
                <a:sym typeface="Golos Text"/>
              </a:rPr>
              <a:t> Thêm vào ở bất cứ đâu, xoá ở nơi có mức độ ưu tiên cao nhất.</a:t>
            </a:r>
            <a:endParaRPr sz="900">
              <a:latin typeface="Golos Text"/>
              <a:ea typeface="Golos Text"/>
              <a:cs typeface="Golos Text"/>
              <a:sym typeface="Golos Text"/>
            </a:endParaRPr>
          </a:p>
          <a:p>
            <a:pPr indent="0" lvl="0" marL="0" rtl="0" algn="l">
              <a:spcBef>
                <a:spcPts val="0"/>
              </a:spcBef>
              <a:spcAft>
                <a:spcPts val="0"/>
              </a:spcAft>
              <a:buNone/>
            </a:pPr>
            <a:r>
              <a:t/>
            </a:r>
            <a:endParaRPr sz="900">
              <a:latin typeface="Golos Text"/>
              <a:ea typeface="Golos Text"/>
              <a:cs typeface="Golos Text"/>
              <a:sym typeface="Golos Text"/>
            </a:endParaRPr>
          </a:p>
          <a:p>
            <a:pPr indent="0" lvl="0" marL="0" rtl="0" algn="l">
              <a:spcBef>
                <a:spcPts val="0"/>
              </a:spcBef>
              <a:spcAft>
                <a:spcPts val="0"/>
              </a:spcAft>
              <a:buNone/>
            </a:pPr>
            <a:r>
              <a:t/>
            </a:r>
            <a:endParaRPr sz="900">
              <a:latin typeface="Golos Text"/>
              <a:ea typeface="Golos Text"/>
              <a:cs typeface="Golos Text"/>
              <a:sym typeface="Golos Text"/>
            </a:endParaRPr>
          </a:p>
        </p:txBody>
      </p:sp>
      <p:sp>
        <p:nvSpPr>
          <p:cNvPr id="495" name="Google Shape;495;p30"/>
          <p:cNvSpPr txBox="1"/>
          <p:nvPr/>
        </p:nvSpPr>
        <p:spPr>
          <a:xfrm>
            <a:off x="5832900" y="4050800"/>
            <a:ext cx="2970600" cy="10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00">
                <a:latin typeface="Golos Text"/>
                <a:ea typeface="Golos Text"/>
                <a:cs typeface="Golos Text"/>
                <a:sym typeface="Golos Text"/>
              </a:rPr>
              <a:t>Hash tables:</a:t>
            </a:r>
            <a:r>
              <a:rPr lang="en" sz="900">
                <a:latin typeface="Golos Text"/>
                <a:ea typeface="Golos Text"/>
                <a:cs typeface="Golos Text"/>
                <a:sym typeface="Golos Text"/>
              </a:rPr>
              <a:t> Các danh sách chưa được sắp thứ tự, sử dụng ‘hash function’ để chèn và tìm kiếm</a:t>
            </a:r>
            <a:endParaRPr sz="900">
              <a:latin typeface="Golos Text"/>
              <a:ea typeface="Golos Text"/>
              <a:cs typeface="Golos Text"/>
              <a:sym typeface="Golos Text"/>
            </a:endParaRPr>
          </a:p>
          <a:p>
            <a:pPr indent="0" lvl="0" marL="0" rtl="0" algn="l">
              <a:spcBef>
                <a:spcPts val="0"/>
              </a:spcBef>
              <a:spcAft>
                <a:spcPts val="0"/>
              </a:spcAft>
              <a:buNone/>
            </a:pPr>
            <a:r>
              <a:rPr b="1" lang="en" sz="900">
                <a:latin typeface="Golos Text"/>
                <a:ea typeface="Golos Text"/>
                <a:cs typeface="Golos Text"/>
                <a:sym typeface="Golos Text"/>
              </a:rPr>
              <a:t>Tree: </a:t>
            </a:r>
            <a:r>
              <a:rPr lang="en" sz="900">
                <a:latin typeface="Golos Text"/>
                <a:ea typeface="Golos Text"/>
                <a:cs typeface="Golos Text"/>
                <a:sym typeface="Golos Text"/>
              </a:rPr>
              <a:t>Dữ liệu được tổ chức ở dạng phân nhánh.</a:t>
            </a:r>
            <a:endParaRPr sz="900">
              <a:latin typeface="Golos Text"/>
              <a:ea typeface="Golos Text"/>
              <a:cs typeface="Golos Text"/>
              <a:sym typeface="Golos Text"/>
            </a:endParaRPr>
          </a:p>
          <a:p>
            <a:pPr indent="0" lvl="0" marL="0" rtl="0" algn="l">
              <a:spcBef>
                <a:spcPts val="0"/>
              </a:spcBef>
              <a:spcAft>
                <a:spcPts val="0"/>
              </a:spcAft>
              <a:buNone/>
            </a:pPr>
            <a:r>
              <a:rPr b="1" lang="en" sz="900">
                <a:latin typeface="Golos Text"/>
                <a:ea typeface="Golos Text"/>
                <a:cs typeface="Golos Text"/>
                <a:sym typeface="Golos Text"/>
              </a:rPr>
              <a:t>Graph: </a:t>
            </a:r>
            <a:r>
              <a:rPr lang="en" sz="900">
                <a:latin typeface="Golos Text"/>
                <a:ea typeface="Golos Text"/>
                <a:cs typeface="Golos Text"/>
                <a:sym typeface="Golos Text"/>
              </a:rPr>
              <a:t>Cấu trúc phân nhánh tổng quát hơn, với điều kiện kết nối ít chặt chẽ hơn so với </a:t>
            </a:r>
            <a:r>
              <a:rPr b="1" lang="en" sz="900">
                <a:latin typeface="Golos Text"/>
                <a:ea typeface="Golos Text"/>
                <a:cs typeface="Golos Text"/>
                <a:sym typeface="Golos Text"/>
              </a:rPr>
              <a:t>tree</a:t>
            </a:r>
            <a:r>
              <a:rPr lang="en" sz="900">
                <a:latin typeface="Golos Text"/>
                <a:ea typeface="Golos Text"/>
                <a:cs typeface="Golos Text"/>
                <a:sym typeface="Golos Text"/>
              </a:rPr>
              <a:t>.</a:t>
            </a:r>
            <a:endParaRPr sz="900">
              <a:latin typeface="Golos Text"/>
              <a:ea typeface="Golos Text"/>
              <a:cs typeface="Golos Text"/>
              <a:sym typeface="Golos Tex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31"/>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Một số khái niệm</a:t>
            </a:r>
            <a:endParaRPr b="1">
              <a:latin typeface="Manrope"/>
              <a:ea typeface="Manrope"/>
              <a:cs typeface="Manrope"/>
              <a:sym typeface="Manrope"/>
            </a:endParaRPr>
          </a:p>
        </p:txBody>
      </p:sp>
      <p:sp>
        <p:nvSpPr>
          <p:cNvPr id="501" name="Google Shape;501;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02" name="Google Shape;502;p31"/>
          <p:cNvSpPr txBox="1"/>
          <p:nvPr/>
        </p:nvSpPr>
        <p:spPr>
          <a:xfrm>
            <a:off x="827016" y="129540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03" name="Google Shape;503;p31"/>
          <p:cNvSpPr txBox="1"/>
          <p:nvPr/>
        </p:nvSpPr>
        <p:spPr>
          <a:xfrm>
            <a:off x="1371697" y="129540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04" name="Google Shape;504;p31"/>
          <p:cNvSpPr txBox="1"/>
          <p:nvPr/>
        </p:nvSpPr>
        <p:spPr>
          <a:xfrm>
            <a:off x="1916379" y="129540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05" name="Google Shape;505;p31"/>
          <p:cNvSpPr txBox="1"/>
          <p:nvPr/>
        </p:nvSpPr>
        <p:spPr>
          <a:xfrm>
            <a:off x="2461061" y="129540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06" name="Google Shape;506;p31"/>
          <p:cNvSpPr txBox="1"/>
          <p:nvPr/>
        </p:nvSpPr>
        <p:spPr>
          <a:xfrm>
            <a:off x="3005742" y="129540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07" name="Google Shape;507;p31"/>
          <p:cNvSpPr txBox="1"/>
          <p:nvPr/>
        </p:nvSpPr>
        <p:spPr>
          <a:xfrm>
            <a:off x="3550424" y="129540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08" name="Google Shape;508;p31"/>
          <p:cNvSpPr txBox="1"/>
          <p:nvPr/>
        </p:nvSpPr>
        <p:spPr>
          <a:xfrm>
            <a:off x="4095105" y="129540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09" name="Google Shape;509;p31"/>
          <p:cNvSpPr txBox="1"/>
          <p:nvPr/>
        </p:nvSpPr>
        <p:spPr>
          <a:xfrm>
            <a:off x="4639787" y="129540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10" name="Google Shape;510;p31"/>
          <p:cNvSpPr txBox="1"/>
          <p:nvPr/>
        </p:nvSpPr>
        <p:spPr>
          <a:xfrm>
            <a:off x="5184468" y="129540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11" name="Google Shape;511;p31"/>
          <p:cNvSpPr txBox="1"/>
          <p:nvPr/>
        </p:nvSpPr>
        <p:spPr>
          <a:xfrm>
            <a:off x="5729150" y="129540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12" name="Google Shape;512;p31"/>
          <p:cNvSpPr txBox="1"/>
          <p:nvPr/>
        </p:nvSpPr>
        <p:spPr>
          <a:xfrm>
            <a:off x="6273832" y="129540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13" name="Google Shape;513;p31"/>
          <p:cNvSpPr txBox="1"/>
          <p:nvPr/>
        </p:nvSpPr>
        <p:spPr>
          <a:xfrm>
            <a:off x="827016" y="215565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cxnSp>
        <p:nvCxnSpPr>
          <p:cNvPr id="514" name="Google Shape;514;p31"/>
          <p:cNvCxnSpPr/>
          <p:nvPr/>
        </p:nvCxnSpPr>
        <p:spPr>
          <a:xfrm>
            <a:off x="1371697" y="2364724"/>
            <a:ext cx="340200" cy="0"/>
          </a:xfrm>
          <a:prstGeom prst="straightConnector1">
            <a:avLst/>
          </a:prstGeom>
          <a:noFill/>
          <a:ln cap="flat" cmpd="sng" w="9525">
            <a:solidFill>
              <a:srgbClr val="000000"/>
            </a:solidFill>
            <a:prstDash val="solid"/>
            <a:miter lim="800000"/>
            <a:headEnd len="med" w="med" type="none"/>
            <a:tailEnd len="med" w="med" type="triangle"/>
          </a:ln>
        </p:spPr>
      </p:cxnSp>
      <p:sp>
        <p:nvSpPr>
          <p:cNvPr id="515" name="Google Shape;515;p31"/>
          <p:cNvSpPr txBox="1"/>
          <p:nvPr/>
        </p:nvSpPr>
        <p:spPr>
          <a:xfrm>
            <a:off x="1712123" y="215565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cxnSp>
        <p:nvCxnSpPr>
          <p:cNvPr id="516" name="Google Shape;516;p31"/>
          <p:cNvCxnSpPr/>
          <p:nvPr/>
        </p:nvCxnSpPr>
        <p:spPr>
          <a:xfrm>
            <a:off x="2256805" y="2364724"/>
            <a:ext cx="340200" cy="0"/>
          </a:xfrm>
          <a:prstGeom prst="straightConnector1">
            <a:avLst/>
          </a:prstGeom>
          <a:noFill/>
          <a:ln cap="flat" cmpd="sng" w="9525">
            <a:solidFill>
              <a:srgbClr val="000000"/>
            </a:solidFill>
            <a:prstDash val="solid"/>
            <a:miter lim="800000"/>
            <a:headEnd len="med" w="med" type="none"/>
            <a:tailEnd len="med" w="med" type="triangle"/>
          </a:ln>
        </p:spPr>
      </p:cxnSp>
      <p:sp>
        <p:nvSpPr>
          <p:cNvPr id="517" name="Google Shape;517;p31"/>
          <p:cNvSpPr txBox="1"/>
          <p:nvPr/>
        </p:nvSpPr>
        <p:spPr>
          <a:xfrm>
            <a:off x="2597231" y="215565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cxnSp>
        <p:nvCxnSpPr>
          <p:cNvPr id="518" name="Google Shape;518;p31"/>
          <p:cNvCxnSpPr/>
          <p:nvPr/>
        </p:nvCxnSpPr>
        <p:spPr>
          <a:xfrm>
            <a:off x="3141912" y="2364724"/>
            <a:ext cx="340200" cy="0"/>
          </a:xfrm>
          <a:prstGeom prst="straightConnector1">
            <a:avLst/>
          </a:prstGeom>
          <a:noFill/>
          <a:ln cap="flat" cmpd="sng" w="9525">
            <a:solidFill>
              <a:srgbClr val="000000"/>
            </a:solidFill>
            <a:prstDash val="solid"/>
            <a:miter lim="800000"/>
            <a:headEnd len="med" w="med" type="none"/>
            <a:tailEnd len="med" w="med" type="triangle"/>
          </a:ln>
        </p:spPr>
      </p:cxnSp>
      <p:sp>
        <p:nvSpPr>
          <p:cNvPr id="519" name="Google Shape;519;p31"/>
          <p:cNvSpPr txBox="1"/>
          <p:nvPr/>
        </p:nvSpPr>
        <p:spPr>
          <a:xfrm>
            <a:off x="3482338" y="215565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cxnSp>
        <p:nvCxnSpPr>
          <p:cNvPr id="520" name="Google Shape;520;p31"/>
          <p:cNvCxnSpPr/>
          <p:nvPr/>
        </p:nvCxnSpPr>
        <p:spPr>
          <a:xfrm>
            <a:off x="4027020" y="2364724"/>
            <a:ext cx="340200" cy="0"/>
          </a:xfrm>
          <a:prstGeom prst="straightConnector1">
            <a:avLst/>
          </a:prstGeom>
          <a:noFill/>
          <a:ln cap="flat" cmpd="sng" w="9525">
            <a:solidFill>
              <a:srgbClr val="000000"/>
            </a:solidFill>
            <a:prstDash val="solid"/>
            <a:miter lim="800000"/>
            <a:headEnd len="med" w="med" type="none"/>
            <a:tailEnd len="med" w="med" type="triangle"/>
          </a:ln>
        </p:spPr>
      </p:cxnSp>
      <p:sp>
        <p:nvSpPr>
          <p:cNvPr id="521" name="Google Shape;521;p31"/>
          <p:cNvSpPr txBox="1"/>
          <p:nvPr/>
        </p:nvSpPr>
        <p:spPr>
          <a:xfrm>
            <a:off x="4367446" y="215565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cxnSp>
        <p:nvCxnSpPr>
          <p:cNvPr id="522" name="Google Shape;522;p31"/>
          <p:cNvCxnSpPr/>
          <p:nvPr/>
        </p:nvCxnSpPr>
        <p:spPr>
          <a:xfrm>
            <a:off x="4912128" y="2364724"/>
            <a:ext cx="340200" cy="0"/>
          </a:xfrm>
          <a:prstGeom prst="straightConnector1">
            <a:avLst/>
          </a:prstGeom>
          <a:noFill/>
          <a:ln cap="flat" cmpd="sng" w="9525">
            <a:solidFill>
              <a:srgbClr val="000000"/>
            </a:solidFill>
            <a:prstDash val="solid"/>
            <a:miter lim="800000"/>
            <a:headEnd len="med" w="med" type="none"/>
            <a:tailEnd len="med" w="med" type="triangle"/>
          </a:ln>
        </p:spPr>
      </p:cxnSp>
      <p:sp>
        <p:nvSpPr>
          <p:cNvPr id="523" name="Google Shape;523;p31"/>
          <p:cNvSpPr txBox="1"/>
          <p:nvPr/>
        </p:nvSpPr>
        <p:spPr>
          <a:xfrm>
            <a:off x="5252554" y="215565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cxnSp>
        <p:nvCxnSpPr>
          <p:cNvPr id="524" name="Google Shape;524;p31"/>
          <p:cNvCxnSpPr/>
          <p:nvPr/>
        </p:nvCxnSpPr>
        <p:spPr>
          <a:xfrm>
            <a:off x="5797235" y="2364724"/>
            <a:ext cx="340200" cy="0"/>
          </a:xfrm>
          <a:prstGeom prst="straightConnector1">
            <a:avLst/>
          </a:prstGeom>
          <a:noFill/>
          <a:ln cap="flat" cmpd="sng" w="9525">
            <a:solidFill>
              <a:srgbClr val="000000"/>
            </a:solidFill>
            <a:prstDash val="solid"/>
            <a:miter lim="800000"/>
            <a:headEnd len="med" w="med" type="none"/>
            <a:tailEnd len="med" w="med" type="triangle"/>
          </a:ln>
        </p:spPr>
      </p:cxnSp>
      <p:sp>
        <p:nvSpPr>
          <p:cNvPr id="525" name="Google Shape;525;p31"/>
          <p:cNvSpPr txBox="1"/>
          <p:nvPr/>
        </p:nvSpPr>
        <p:spPr>
          <a:xfrm>
            <a:off x="6137661" y="2155650"/>
            <a:ext cx="544500" cy="366000"/>
          </a:xfrm>
          <a:prstGeom prst="rect">
            <a:avLst/>
          </a:prstGeom>
          <a:solidFill>
            <a:srgbClr val="0F6FC6"/>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526" name="Google Shape;526;p31"/>
          <p:cNvSpPr txBox="1"/>
          <p:nvPr/>
        </p:nvSpPr>
        <p:spPr>
          <a:xfrm>
            <a:off x="6940499" y="1323712"/>
            <a:ext cx="723600" cy="369300"/>
          </a:xfrm>
          <a:prstGeom prst="rect">
            <a:avLst/>
          </a:prstGeom>
          <a:noFill/>
          <a:ln>
            <a:noFill/>
          </a:ln>
        </p:spPr>
        <p:txBody>
          <a:bodyPr anchorCtr="0" anchor="t" bIns="45700" lIns="91425" spcFirstLastPara="1" rIns="91425" wrap="square" tIns="45700">
            <a:spAutoFit/>
          </a:bodyPr>
          <a:lstStyle/>
          <a:p>
            <a:pPr indent="0" lvl="0" marL="0" marR="0" rtl="1" algn="r">
              <a:lnSpc>
                <a:spcPct val="100000"/>
              </a:lnSpc>
              <a:spcBef>
                <a:spcPts val="0"/>
              </a:spcBef>
              <a:spcAft>
                <a:spcPts val="0"/>
              </a:spcAft>
              <a:buClr>
                <a:srgbClr val="000000"/>
              </a:buClr>
              <a:buSzPts val="2400"/>
              <a:buFont typeface="Times New Roman"/>
              <a:buNone/>
            </a:pPr>
            <a:r>
              <a:rPr lang="en" sz="1800">
                <a:latin typeface="Times New Roman"/>
                <a:ea typeface="Times New Roman"/>
                <a:cs typeface="Times New Roman"/>
                <a:sym typeface="Times New Roman"/>
              </a:rPr>
              <a:t>A</a:t>
            </a:r>
            <a:r>
              <a:rPr b="0" i="0" lang="en" sz="1800" u="none">
                <a:solidFill>
                  <a:srgbClr val="000000"/>
                </a:solidFill>
                <a:latin typeface="Times New Roman"/>
                <a:ea typeface="Times New Roman"/>
                <a:cs typeface="Times New Roman"/>
                <a:sym typeface="Times New Roman"/>
              </a:rPr>
              <a:t>rray</a:t>
            </a:r>
            <a:endParaRPr sz="800"/>
          </a:p>
        </p:txBody>
      </p:sp>
      <p:sp>
        <p:nvSpPr>
          <p:cNvPr id="527" name="Google Shape;527;p31"/>
          <p:cNvSpPr txBox="1"/>
          <p:nvPr/>
        </p:nvSpPr>
        <p:spPr>
          <a:xfrm>
            <a:off x="6804329" y="2131694"/>
            <a:ext cx="1334400" cy="354000"/>
          </a:xfrm>
          <a:prstGeom prst="rect">
            <a:avLst/>
          </a:prstGeom>
          <a:noFill/>
          <a:ln>
            <a:noFill/>
          </a:ln>
        </p:spPr>
        <p:txBody>
          <a:bodyPr anchorCtr="0" anchor="t" bIns="45700" lIns="91425" spcFirstLastPara="1" rIns="91425" wrap="square" tIns="45700">
            <a:spAutoFit/>
          </a:bodyPr>
          <a:lstStyle/>
          <a:p>
            <a:pPr indent="0" lvl="0" marL="0" marR="0" rtl="1" algn="r">
              <a:lnSpc>
                <a:spcPct val="100000"/>
              </a:lnSpc>
              <a:spcBef>
                <a:spcPts val="0"/>
              </a:spcBef>
              <a:spcAft>
                <a:spcPts val="0"/>
              </a:spcAft>
              <a:buClr>
                <a:srgbClr val="000000"/>
              </a:buClr>
              <a:buSzPts val="2400"/>
              <a:buFont typeface="Times New Roman"/>
              <a:buNone/>
            </a:pPr>
            <a:r>
              <a:rPr b="0" i="0" lang="en" sz="1700" u="none">
                <a:solidFill>
                  <a:srgbClr val="000000"/>
                </a:solidFill>
                <a:latin typeface="Times New Roman"/>
                <a:ea typeface="Times New Roman"/>
                <a:cs typeface="Times New Roman"/>
                <a:sym typeface="Times New Roman"/>
              </a:rPr>
              <a:t>Linked list</a:t>
            </a:r>
            <a:endParaRPr sz="700"/>
          </a:p>
        </p:txBody>
      </p:sp>
      <p:sp>
        <p:nvSpPr>
          <p:cNvPr id="528" name="Google Shape;528;p31"/>
          <p:cNvSpPr/>
          <p:nvPr/>
        </p:nvSpPr>
        <p:spPr>
          <a:xfrm>
            <a:off x="5650525" y="623700"/>
            <a:ext cx="2778600" cy="462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Golos Text"/>
                <a:ea typeface="Golos Text"/>
                <a:cs typeface="Golos Text"/>
                <a:sym typeface="Golos Text"/>
              </a:rPr>
              <a:t>LINEAR DATA STRUCTURE</a:t>
            </a:r>
            <a:endParaRPr>
              <a:latin typeface="Golos Text"/>
              <a:ea typeface="Golos Text"/>
              <a:cs typeface="Golos Text"/>
              <a:sym typeface="Golos Text"/>
            </a:endParaRPr>
          </a:p>
        </p:txBody>
      </p:sp>
      <p:pic>
        <p:nvPicPr>
          <p:cNvPr id="529" name="Google Shape;529;p31"/>
          <p:cNvPicPr preferRelativeResize="0"/>
          <p:nvPr/>
        </p:nvPicPr>
        <p:blipFill>
          <a:blip r:embed="rId3">
            <a:alphaModFix/>
          </a:blip>
          <a:stretch>
            <a:fillRect/>
          </a:stretch>
        </p:blipFill>
        <p:spPr>
          <a:xfrm>
            <a:off x="1058775" y="2832627"/>
            <a:ext cx="3349038" cy="2310825"/>
          </a:xfrm>
          <a:prstGeom prst="rect">
            <a:avLst/>
          </a:prstGeom>
          <a:noFill/>
          <a:ln>
            <a:noFill/>
          </a:ln>
        </p:spPr>
      </p:pic>
      <p:pic>
        <p:nvPicPr>
          <p:cNvPr id="530" name="Google Shape;530;p31"/>
          <p:cNvPicPr preferRelativeResize="0"/>
          <p:nvPr/>
        </p:nvPicPr>
        <p:blipFill>
          <a:blip r:embed="rId4">
            <a:alphaModFix/>
          </a:blip>
          <a:stretch>
            <a:fillRect/>
          </a:stretch>
        </p:blipFill>
        <p:spPr>
          <a:xfrm>
            <a:off x="5252313" y="2832619"/>
            <a:ext cx="3087962" cy="2310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32"/>
          <p:cNvSpPr txBox="1"/>
          <p:nvPr>
            <p:ph type="title"/>
          </p:nvPr>
        </p:nvSpPr>
        <p:spPr>
          <a:xfrm>
            <a:off x="715100" y="2302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Một số khái niệm</a:t>
            </a:r>
            <a:endParaRPr b="1">
              <a:latin typeface="Manrope"/>
              <a:ea typeface="Manrope"/>
              <a:cs typeface="Manrope"/>
              <a:sym typeface="Manrope"/>
            </a:endParaRPr>
          </a:p>
        </p:txBody>
      </p:sp>
      <p:sp>
        <p:nvSpPr>
          <p:cNvPr id="536" name="Google Shape;536;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37" name="Google Shape;537;p32"/>
          <p:cNvSpPr/>
          <p:nvPr/>
        </p:nvSpPr>
        <p:spPr>
          <a:xfrm>
            <a:off x="5650525" y="318900"/>
            <a:ext cx="2778600" cy="462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Golos Text"/>
                <a:ea typeface="Golos Text"/>
                <a:cs typeface="Golos Text"/>
                <a:sym typeface="Golos Text"/>
              </a:rPr>
              <a:t>NON - LINEAR</a:t>
            </a:r>
            <a:br>
              <a:rPr lang="en">
                <a:latin typeface="Golos Text"/>
                <a:ea typeface="Golos Text"/>
                <a:cs typeface="Golos Text"/>
                <a:sym typeface="Golos Text"/>
              </a:rPr>
            </a:br>
            <a:r>
              <a:rPr lang="en">
                <a:latin typeface="Golos Text"/>
                <a:ea typeface="Golos Text"/>
                <a:cs typeface="Golos Text"/>
                <a:sym typeface="Golos Text"/>
              </a:rPr>
              <a:t> DATA STRUCTURE</a:t>
            </a:r>
            <a:endParaRPr>
              <a:latin typeface="Golos Text"/>
              <a:ea typeface="Golos Text"/>
              <a:cs typeface="Golos Text"/>
              <a:sym typeface="Golos Text"/>
            </a:endParaRPr>
          </a:p>
        </p:txBody>
      </p:sp>
      <p:grpSp>
        <p:nvGrpSpPr>
          <p:cNvPr id="538" name="Google Shape;538;p32"/>
          <p:cNvGrpSpPr/>
          <p:nvPr/>
        </p:nvGrpSpPr>
        <p:grpSpPr>
          <a:xfrm>
            <a:off x="117906" y="1150125"/>
            <a:ext cx="3597890" cy="2118423"/>
            <a:chOff x="221575" y="1787948"/>
            <a:chExt cx="5562600" cy="3075527"/>
          </a:xfrm>
        </p:grpSpPr>
        <p:sp>
          <p:nvSpPr>
            <p:cNvPr id="539" name="Google Shape;539;p32"/>
            <p:cNvSpPr txBox="1"/>
            <p:nvPr/>
          </p:nvSpPr>
          <p:spPr>
            <a:xfrm>
              <a:off x="2736175" y="2463025"/>
              <a:ext cx="1219200" cy="6288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chemeClr val="dk1"/>
                </a:solidFill>
                <a:latin typeface="Arial"/>
                <a:ea typeface="Arial"/>
                <a:cs typeface="Arial"/>
                <a:sym typeface="Arial"/>
              </a:endParaRPr>
            </a:p>
          </p:txBody>
        </p:sp>
        <p:cxnSp>
          <p:nvCxnSpPr>
            <p:cNvPr id="540" name="Google Shape;540;p32"/>
            <p:cNvCxnSpPr/>
            <p:nvPr/>
          </p:nvCxnSpPr>
          <p:spPr>
            <a:xfrm>
              <a:off x="2736175" y="2748775"/>
              <a:ext cx="1219200" cy="0"/>
            </a:xfrm>
            <a:prstGeom prst="straightConnector1">
              <a:avLst/>
            </a:prstGeom>
            <a:noFill/>
            <a:ln cap="flat" cmpd="sng" w="9525">
              <a:solidFill>
                <a:schemeClr val="dk1"/>
              </a:solidFill>
              <a:prstDash val="solid"/>
              <a:miter lim="800000"/>
              <a:headEnd len="med" w="med" type="none"/>
              <a:tailEnd len="med" w="med" type="none"/>
            </a:ln>
          </p:spPr>
        </p:cxnSp>
        <p:cxnSp>
          <p:nvCxnSpPr>
            <p:cNvPr id="541" name="Google Shape;541;p32"/>
            <p:cNvCxnSpPr/>
            <p:nvPr/>
          </p:nvCxnSpPr>
          <p:spPr>
            <a:xfrm>
              <a:off x="3345775" y="2748775"/>
              <a:ext cx="0" cy="342900"/>
            </a:xfrm>
            <a:prstGeom prst="straightConnector1">
              <a:avLst/>
            </a:prstGeom>
            <a:noFill/>
            <a:ln cap="flat" cmpd="sng" w="9525">
              <a:solidFill>
                <a:schemeClr val="dk1"/>
              </a:solidFill>
              <a:prstDash val="solid"/>
              <a:miter lim="800000"/>
              <a:headEnd len="med" w="med" type="none"/>
              <a:tailEnd len="med" w="med" type="none"/>
            </a:ln>
          </p:spPr>
        </p:cxnSp>
        <p:cxnSp>
          <p:nvCxnSpPr>
            <p:cNvPr id="542" name="Google Shape;542;p32"/>
            <p:cNvCxnSpPr/>
            <p:nvPr/>
          </p:nvCxnSpPr>
          <p:spPr>
            <a:xfrm flipH="1">
              <a:off x="2583775" y="2977375"/>
              <a:ext cx="457200" cy="400200"/>
            </a:xfrm>
            <a:prstGeom prst="straightConnector1">
              <a:avLst/>
            </a:prstGeom>
            <a:noFill/>
            <a:ln cap="flat" cmpd="sng" w="38100">
              <a:solidFill>
                <a:schemeClr val="dk1"/>
              </a:solidFill>
              <a:prstDash val="solid"/>
              <a:miter lim="800000"/>
              <a:headEnd len="med" w="med" type="none"/>
              <a:tailEnd len="med" w="med" type="triangle"/>
            </a:ln>
          </p:spPr>
        </p:cxnSp>
        <p:cxnSp>
          <p:nvCxnSpPr>
            <p:cNvPr id="543" name="Google Shape;543;p32"/>
            <p:cNvCxnSpPr/>
            <p:nvPr/>
          </p:nvCxnSpPr>
          <p:spPr>
            <a:xfrm>
              <a:off x="3802975" y="2977375"/>
              <a:ext cx="685800" cy="400200"/>
            </a:xfrm>
            <a:prstGeom prst="straightConnector1">
              <a:avLst/>
            </a:prstGeom>
            <a:noFill/>
            <a:ln cap="flat" cmpd="sng" w="38100">
              <a:solidFill>
                <a:schemeClr val="dk1"/>
              </a:solidFill>
              <a:prstDash val="solid"/>
              <a:miter lim="800000"/>
              <a:headEnd len="med" w="med" type="none"/>
              <a:tailEnd len="med" w="med" type="triangle"/>
            </a:ln>
          </p:spPr>
        </p:cxnSp>
        <p:sp>
          <p:nvSpPr>
            <p:cNvPr id="544" name="Google Shape;544;p32"/>
            <p:cNvSpPr txBox="1"/>
            <p:nvPr/>
          </p:nvSpPr>
          <p:spPr>
            <a:xfrm>
              <a:off x="3802975" y="3377425"/>
              <a:ext cx="1219200" cy="6288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chemeClr val="dk1"/>
                </a:solidFill>
                <a:latin typeface="Arial"/>
                <a:ea typeface="Arial"/>
                <a:cs typeface="Arial"/>
                <a:sym typeface="Arial"/>
              </a:endParaRPr>
            </a:p>
          </p:txBody>
        </p:sp>
        <p:cxnSp>
          <p:nvCxnSpPr>
            <p:cNvPr id="545" name="Google Shape;545;p32"/>
            <p:cNvCxnSpPr/>
            <p:nvPr/>
          </p:nvCxnSpPr>
          <p:spPr>
            <a:xfrm>
              <a:off x="3802975" y="3663175"/>
              <a:ext cx="1219200" cy="0"/>
            </a:xfrm>
            <a:prstGeom prst="straightConnector1">
              <a:avLst/>
            </a:prstGeom>
            <a:noFill/>
            <a:ln cap="flat" cmpd="sng" w="9525">
              <a:solidFill>
                <a:schemeClr val="dk1"/>
              </a:solidFill>
              <a:prstDash val="solid"/>
              <a:miter lim="800000"/>
              <a:headEnd len="med" w="med" type="none"/>
              <a:tailEnd len="med" w="med" type="none"/>
            </a:ln>
          </p:spPr>
        </p:cxnSp>
        <p:cxnSp>
          <p:nvCxnSpPr>
            <p:cNvPr id="546" name="Google Shape;546;p32"/>
            <p:cNvCxnSpPr/>
            <p:nvPr/>
          </p:nvCxnSpPr>
          <p:spPr>
            <a:xfrm>
              <a:off x="4412575" y="3663175"/>
              <a:ext cx="0" cy="342900"/>
            </a:xfrm>
            <a:prstGeom prst="straightConnector1">
              <a:avLst/>
            </a:prstGeom>
            <a:noFill/>
            <a:ln cap="flat" cmpd="sng" w="9525">
              <a:solidFill>
                <a:schemeClr val="dk1"/>
              </a:solidFill>
              <a:prstDash val="solid"/>
              <a:miter lim="800000"/>
              <a:headEnd len="med" w="med" type="none"/>
              <a:tailEnd len="med" w="med" type="none"/>
            </a:ln>
          </p:spPr>
        </p:cxnSp>
        <p:sp>
          <p:nvSpPr>
            <p:cNvPr id="547" name="Google Shape;547;p32"/>
            <p:cNvSpPr txBox="1"/>
            <p:nvPr/>
          </p:nvSpPr>
          <p:spPr>
            <a:xfrm>
              <a:off x="1516975" y="3377425"/>
              <a:ext cx="1219200" cy="6288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chemeClr val="dk1"/>
                </a:solidFill>
                <a:latin typeface="Arial"/>
                <a:ea typeface="Arial"/>
                <a:cs typeface="Arial"/>
                <a:sym typeface="Arial"/>
              </a:endParaRPr>
            </a:p>
          </p:txBody>
        </p:sp>
        <p:cxnSp>
          <p:nvCxnSpPr>
            <p:cNvPr id="548" name="Google Shape;548;p32"/>
            <p:cNvCxnSpPr/>
            <p:nvPr/>
          </p:nvCxnSpPr>
          <p:spPr>
            <a:xfrm>
              <a:off x="1516975" y="3663175"/>
              <a:ext cx="1219200" cy="0"/>
            </a:xfrm>
            <a:prstGeom prst="straightConnector1">
              <a:avLst/>
            </a:prstGeom>
            <a:noFill/>
            <a:ln cap="flat" cmpd="sng" w="9525">
              <a:solidFill>
                <a:schemeClr val="dk1"/>
              </a:solidFill>
              <a:prstDash val="solid"/>
              <a:miter lim="800000"/>
              <a:headEnd len="med" w="med" type="none"/>
              <a:tailEnd len="med" w="med" type="none"/>
            </a:ln>
          </p:spPr>
        </p:cxnSp>
        <p:cxnSp>
          <p:nvCxnSpPr>
            <p:cNvPr id="549" name="Google Shape;549;p32"/>
            <p:cNvCxnSpPr/>
            <p:nvPr/>
          </p:nvCxnSpPr>
          <p:spPr>
            <a:xfrm>
              <a:off x="2126575" y="3663175"/>
              <a:ext cx="0" cy="342900"/>
            </a:xfrm>
            <a:prstGeom prst="straightConnector1">
              <a:avLst/>
            </a:prstGeom>
            <a:noFill/>
            <a:ln cap="flat" cmpd="sng" w="9525">
              <a:solidFill>
                <a:schemeClr val="dk1"/>
              </a:solidFill>
              <a:prstDash val="solid"/>
              <a:miter lim="800000"/>
              <a:headEnd len="med" w="med" type="none"/>
              <a:tailEnd len="med" w="med" type="none"/>
            </a:ln>
          </p:spPr>
        </p:cxnSp>
        <p:cxnSp>
          <p:nvCxnSpPr>
            <p:cNvPr id="550" name="Google Shape;550;p32"/>
            <p:cNvCxnSpPr/>
            <p:nvPr/>
          </p:nvCxnSpPr>
          <p:spPr>
            <a:xfrm flipH="1">
              <a:off x="3726775" y="2062975"/>
              <a:ext cx="228600" cy="400200"/>
            </a:xfrm>
            <a:prstGeom prst="straightConnector1">
              <a:avLst/>
            </a:prstGeom>
            <a:noFill/>
            <a:ln cap="flat" cmpd="sng" w="38100">
              <a:solidFill>
                <a:schemeClr val="dk1"/>
              </a:solidFill>
              <a:prstDash val="solid"/>
              <a:miter lim="800000"/>
              <a:headEnd len="med" w="med" type="none"/>
              <a:tailEnd len="med" w="med" type="triangle"/>
            </a:ln>
          </p:spPr>
        </p:cxnSp>
        <p:sp>
          <p:nvSpPr>
            <p:cNvPr id="551" name="Google Shape;551;p32"/>
            <p:cNvSpPr txBox="1"/>
            <p:nvPr/>
          </p:nvSpPr>
          <p:spPr>
            <a:xfrm>
              <a:off x="3323578" y="1787948"/>
              <a:ext cx="1470000" cy="536400"/>
            </a:xfrm>
            <a:prstGeom prst="rect">
              <a:avLst/>
            </a:prstGeom>
            <a:noFill/>
            <a:ln>
              <a:noFill/>
            </a:ln>
          </p:spPr>
          <p:txBody>
            <a:bodyPr anchorCtr="0" anchor="t" bIns="45700" lIns="91425" spcFirstLastPara="1" rIns="91425" wrap="square" tIns="45700">
              <a:spAutoFit/>
            </a:bodyPr>
            <a:lstStyle/>
            <a:p>
              <a:pPr indent="0" lvl="0" marL="0" marR="0" rtl="1" algn="r">
                <a:lnSpc>
                  <a:spcPct val="100000"/>
                </a:lnSpc>
                <a:spcBef>
                  <a:spcPts val="0"/>
                </a:spcBef>
                <a:spcAft>
                  <a:spcPts val="0"/>
                </a:spcAft>
                <a:buClr>
                  <a:schemeClr val="dk1"/>
                </a:buClr>
                <a:buSzPts val="1800"/>
                <a:buFont typeface="Arial"/>
                <a:buNone/>
              </a:pPr>
              <a:r>
                <a:rPr b="0" i="0" lang="en" sz="1800" u="none">
                  <a:solidFill>
                    <a:schemeClr val="dk1"/>
                  </a:solidFill>
                  <a:latin typeface="Arial"/>
                  <a:ea typeface="Arial"/>
                  <a:cs typeface="Arial"/>
                  <a:sym typeface="Arial"/>
                </a:rPr>
                <a:t>Root</a:t>
              </a:r>
              <a:endParaRPr/>
            </a:p>
          </p:txBody>
        </p:sp>
        <p:cxnSp>
          <p:nvCxnSpPr>
            <p:cNvPr id="552" name="Google Shape;552;p32"/>
            <p:cNvCxnSpPr/>
            <p:nvPr/>
          </p:nvCxnSpPr>
          <p:spPr>
            <a:xfrm flipH="1">
              <a:off x="1288375" y="3948925"/>
              <a:ext cx="457200" cy="171600"/>
            </a:xfrm>
            <a:prstGeom prst="straightConnector1">
              <a:avLst/>
            </a:prstGeom>
            <a:noFill/>
            <a:ln cap="flat" cmpd="sng" w="38100">
              <a:solidFill>
                <a:schemeClr val="dk1"/>
              </a:solidFill>
              <a:prstDash val="solid"/>
              <a:miter lim="800000"/>
              <a:headEnd len="med" w="med" type="none"/>
              <a:tailEnd len="med" w="med" type="triangle"/>
            </a:ln>
          </p:spPr>
        </p:cxnSp>
        <p:cxnSp>
          <p:nvCxnSpPr>
            <p:cNvPr id="553" name="Google Shape;553;p32"/>
            <p:cNvCxnSpPr/>
            <p:nvPr/>
          </p:nvCxnSpPr>
          <p:spPr>
            <a:xfrm>
              <a:off x="2507575" y="3891775"/>
              <a:ext cx="685800" cy="228600"/>
            </a:xfrm>
            <a:prstGeom prst="straightConnector1">
              <a:avLst/>
            </a:prstGeom>
            <a:noFill/>
            <a:ln cap="flat" cmpd="sng" w="38100">
              <a:solidFill>
                <a:schemeClr val="dk1"/>
              </a:solidFill>
              <a:prstDash val="solid"/>
              <a:miter lim="800000"/>
              <a:headEnd len="med" w="med" type="none"/>
              <a:tailEnd len="med" w="med" type="triangle"/>
            </a:ln>
          </p:spPr>
        </p:cxnSp>
        <p:sp>
          <p:nvSpPr>
            <p:cNvPr id="554" name="Google Shape;554;p32"/>
            <p:cNvSpPr txBox="1"/>
            <p:nvPr/>
          </p:nvSpPr>
          <p:spPr>
            <a:xfrm>
              <a:off x="2507575" y="4120375"/>
              <a:ext cx="1219200" cy="6288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chemeClr val="dk1"/>
                </a:solidFill>
                <a:latin typeface="Arial"/>
                <a:ea typeface="Arial"/>
                <a:cs typeface="Arial"/>
                <a:sym typeface="Arial"/>
              </a:endParaRPr>
            </a:p>
          </p:txBody>
        </p:sp>
        <p:cxnSp>
          <p:nvCxnSpPr>
            <p:cNvPr id="555" name="Google Shape;555;p32"/>
            <p:cNvCxnSpPr/>
            <p:nvPr/>
          </p:nvCxnSpPr>
          <p:spPr>
            <a:xfrm>
              <a:off x="2507575" y="4406125"/>
              <a:ext cx="1219200" cy="0"/>
            </a:xfrm>
            <a:prstGeom prst="straightConnector1">
              <a:avLst/>
            </a:prstGeom>
            <a:noFill/>
            <a:ln cap="flat" cmpd="sng" w="9525">
              <a:solidFill>
                <a:schemeClr val="dk1"/>
              </a:solidFill>
              <a:prstDash val="solid"/>
              <a:miter lim="800000"/>
              <a:headEnd len="med" w="med" type="none"/>
              <a:tailEnd len="med" w="med" type="none"/>
            </a:ln>
          </p:spPr>
        </p:cxnSp>
        <p:cxnSp>
          <p:nvCxnSpPr>
            <p:cNvPr id="556" name="Google Shape;556;p32"/>
            <p:cNvCxnSpPr/>
            <p:nvPr/>
          </p:nvCxnSpPr>
          <p:spPr>
            <a:xfrm>
              <a:off x="3117175" y="4406125"/>
              <a:ext cx="0" cy="342900"/>
            </a:xfrm>
            <a:prstGeom prst="straightConnector1">
              <a:avLst/>
            </a:prstGeom>
            <a:noFill/>
            <a:ln cap="flat" cmpd="sng" w="9525">
              <a:solidFill>
                <a:schemeClr val="dk1"/>
              </a:solidFill>
              <a:prstDash val="solid"/>
              <a:miter lim="800000"/>
              <a:headEnd len="med" w="med" type="none"/>
              <a:tailEnd len="med" w="med" type="none"/>
            </a:ln>
          </p:spPr>
        </p:cxnSp>
        <p:sp>
          <p:nvSpPr>
            <p:cNvPr id="557" name="Google Shape;557;p32"/>
            <p:cNvSpPr txBox="1"/>
            <p:nvPr/>
          </p:nvSpPr>
          <p:spPr>
            <a:xfrm>
              <a:off x="221575" y="4120375"/>
              <a:ext cx="1219200" cy="6288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chemeClr val="dk1"/>
                </a:solidFill>
                <a:latin typeface="Arial"/>
                <a:ea typeface="Arial"/>
                <a:cs typeface="Arial"/>
                <a:sym typeface="Arial"/>
              </a:endParaRPr>
            </a:p>
          </p:txBody>
        </p:sp>
        <p:cxnSp>
          <p:nvCxnSpPr>
            <p:cNvPr id="558" name="Google Shape;558;p32"/>
            <p:cNvCxnSpPr/>
            <p:nvPr/>
          </p:nvCxnSpPr>
          <p:spPr>
            <a:xfrm>
              <a:off x="221575" y="4406125"/>
              <a:ext cx="1219200" cy="0"/>
            </a:xfrm>
            <a:prstGeom prst="straightConnector1">
              <a:avLst/>
            </a:prstGeom>
            <a:noFill/>
            <a:ln cap="flat" cmpd="sng" w="9525">
              <a:solidFill>
                <a:schemeClr val="dk1"/>
              </a:solidFill>
              <a:prstDash val="solid"/>
              <a:miter lim="800000"/>
              <a:headEnd len="med" w="med" type="none"/>
              <a:tailEnd len="med" w="med" type="none"/>
            </a:ln>
          </p:spPr>
        </p:cxnSp>
        <p:cxnSp>
          <p:nvCxnSpPr>
            <p:cNvPr id="559" name="Google Shape;559;p32"/>
            <p:cNvCxnSpPr/>
            <p:nvPr/>
          </p:nvCxnSpPr>
          <p:spPr>
            <a:xfrm>
              <a:off x="831175" y="4406125"/>
              <a:ext cx="0" cy="342900"/>
            </a:xfrm>
            <a:prstGeom prst="straightConnector1">
              <a:avLst/>
            </a:prstGeom>
            <a:noFill/>
            <a:ln cap="flat" cmpd="sng" w="9525">
              <a:solidFill>
                <a:schemeClr val="dk1"/>
              </a:solidFill>
              <a:prstDash val="solid"/>
              <a:miter lim="800000"/>
              <a:headEnd len="med" w="med" type="none"/>
              <a:tailEnd len="med" w="med" type="none"/>
            </a:ln>
          </p:spPr>
        </p:cxnSp>
        <p:cxnSp>
          <p:nvCxnSpPr>
            <p:cNvPr id="560" name="Google Shape;560;p32"/>
            <p:cNvCxnSpPr/>
            <p:nvPr/>
          </p:nvCxnSpPr>
          <p:spPr>
            <a:xfrm>
              <a:off x="221575" y="4406125"/>
              <a:ext cx="609600" cy="342900"/>
            </a:xfrm>
            <a:prstGeom prst="straightConnector1">
              <a:avLst/>
            </a:prstGeom>
            <a:noFill/>
            <a:ln cap="flat" cmpd="sng" w="9525">
              <a:solidFill>
                <a:schemeClr val="dk1"/>
              </a:solidFill>
              <a:prstDash val="solid"/>
              <a:miter lim="800000"/>
              <a:headEnd len="med" w="med" type="none"/>
              <a:tailEnd len="med" w="med" type="none"/>
            </a:ln>
          </p:spPr>
        </p:cxnSp>
        <p:cxnSp>
          <p:nvCxnSpPr>
            <p:cNvPr id="561" name="Google Shape;561;p32"/>
            <p:cNvCxnSpPr/>
            <p:nvPr/>
          </p:nvCxnSpPr>
          <p:spPr>
            <a:xfrm>
              <a:off x="831175" y="4406125"/>
              <a:ext cx="609600" cy="342900"/>
            </a:xfrm>
            <a:prstGeom prst="straightConnector1">
              <a:avLst/>
            </a:prstGeom>
            <a:noFill/>
            <a:ln cap="flat" cmpd="sng" w="9525">
              <a:solidFill>
                <a:schemeClr val="dk1"/>
              </a:solidFill>
              <a:prstDash val="solid"/>
              <a:miter lim="800000"/>
              <a:headEnd len="med" w="med" type="none"/>
              <a:tailEnd len="med" w="med" type="none"/>
            </a:ln>
          </p:spPr>
        </p:cxnSp>
        <p:cxnSp>
          <p:nvCxnSpPr>
            <p:cNvPr id="562" name="Google Shape;562;p32"/>
            <p:cNvCxnSpPr/>
            <p:nvPr/>
          </p:nvCxnSpPr>
          <p:spPr>
            <a:xfrm>
              <a:off x="2507575" y="4406125"/>
              <a:ext cx="609600" cy="342900"/>
            </a:xfrm>
            <a:prstGeom prst="straightConnector1">
              <a:avLst/>
            </a:prstGeom>
            <a:noFill/>
            <a:ln cap="flat" cmpd="sng" w="9525">
              <a:solidFill>
                <a:schemeClr val="dk1"/>
              </a:solidFill>
              <a:prstDash val="solid"/>
              <a:miter lim="800000"/>
              <a:headEnd len="med" w="med" type="none"/>
              <a:tailEnd len="med" w="med" type="none"/>
            </a:ln>
          </p:spPr>
        </p:cxnSp>
        <p:cxnSp>
          <p:nvCxnSpPr>
            <p:cNvPr id="563" name="Google Shape;563;p32"/>
            <p:cNvCxnSpPr/>
            <p:nvPr/>
          </p:nvCxnSpPr>
          <p:spPr>
            <a:xfrm>
              <a:off x="3117175" y="4406125"/>
              <a:ext cx="609600" cy="342900"/>
            </a:xfrm>
            <a:prstGeom prst="straightConnector1">
              <a:avLst/>
            </a:prstGeom>
            <a:noFill/>
            <a:ln cap="flat" cmpd="sng" w="9525">
              <a:solidFill>
                <a:schemeClr val="dk1"/>
              </a:solidFill>
              <a:prstDash val="solid"/>
              <a:miter lim="800000"/>
              <a:headEnd len="med" w="med" type="none"/>
              <a:tailEnd len="med" w="med" type="none"/>
            </a:ln>
          </p:spPr>
        </p:cxnSp>
        <p:cxnSp>
          <p:nvCxnSpPr>
            <p:cNvPr id="564" name="Google Shape;564;p32"/>
            <p:cNvCxnSpPr/>
            <p:nvPr/>
          </p:nvCxnSpPr>
          <p:spPr>
            <a:xfrm>
              <a:off x="4793575" y="3891775"/>
              <a:ext cx="457200" cy="342900"/>
            </a:xfrm>
            <a:prstGeom prst="straightConnector1">
              <a:avLst/>
            </a:prstGeom>
            <a:noFill/>
            <a:ln cap="flat" cmpd="sng" w="38100">
              <a:solidFill>
                <a:schemeClr val="dk1"/>
              </a:solidFill>
              <a:prstDash val="solid"/>
              <a:miter lim="800000"/>
              <a:headEnd len="med" w="med" type="none"/>
              <a:tailEnd len="med" w="med" type="triangle"/>
            </a:ln>
          </p:spPr>
        </p:cxnSp>
        <p:sp>
          <p:nvSpPr>
            <p:cNvPr id="565" name="Google Shape;565;p32"/>
            <p:cNvSpPr txBox="1"/>
            <p:nvPr/>
          </p:nvSpPr>
          <p:spPr>
            <a:xfrm>
              <a:off x="4564975" y="4234675"/>
              <a:ext cx="1219200" cy="6288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1" algn="r">
                <a:lnSpc>
                  <a:spcPct val="100000"/>
                </a:lnSpc>
                <a:spcBef>
                  <a:spcPts val="0"/>
                </a:spcBef>
                <a:spcAft>
                  <a:spcPts val="0"/>
                </a:spcAft>
                <a:buNone/>
              </a:pPr>
              <a:r>
                <a:t/>
              </a:r>
              <a:endParaRPr b="0" i="0" sz="1800" u="none">
                <a:solidFill>
                  <a:schemeClr val="dk1"/>
                </a:solidFill>
                <a:latin typeface="Arial"/>
                <a:ea typeface="Arial"/>
                <a:cs typeface="Arial"/>
                <a:sym typeface="Arial"/>
              </a:endParaRPr>
            </a:p>
          </p:txBody>
        </p:sp>
        <p:cxnSp>
          <p:nvCxnSpPr>
            <p:cNvPr id="566" name="Google Shape;566;p32"/>
            <p:cNvCxnSpPr/>
            <p:nvPr/>
          </p:nvCxnSpPr>
          <p:spPr>
            <a:xfrm>
              <a:off x="4564975" y="4520425"/>
              <a:ext cx="1219200" cy="0"/>
            </a:xfrm>
            <a:prstGeom prst="straightConnector1">
              <a:avLst/>
            </a:prstGeom>
            <a:noFill/>
            <a:ln cap="flat" cmpd="sng" w="9525">
              <a:solidFill>
                <a:schemeClr val="dk1"/>
              </a:solidFill>
              <a:prstDash val="solid"/>
              <a:miter lim="800000"/>
              <a:headEnd len="med" w="med" type="none"/>
              <a:tailEnd len="med" w="med" type="none"/>
            </a:ln>
          </p:spPr>
        </p:cxnSp>
        <p:cxnSp>
          <p:nvCxnSpPr>
            <p:cNvPr id="567" name="Google Shape;567;p32"/>
            <p:cNvCxnSpPr/>
            <p:nvPr/>
          </p:nvCxnSpPr>
          <p:spPr>
            <a:xfrm>
              <a:off x="5174575" y="4520425"/>
              <a:ext cx="609600" cy="342900"/>
            </a:xfrm>
            <a:prstGeom prst="straightConnector1">
              <a:avLst/>
            </a:prstGeom>
            <a:noFill/>
            <a:ln cap="flat" cmpd="sng" w="9525">
              <a:solidFill>
                <a:schemeClr val="dk1"/>
              </a:solidFill>
              <a:prstDash val="solid"/>
              <a:miter lim="800000"/>
              <a:headEnd len="med" w="med" type="none"/>
              <a:tailEnd len="med" w="med" type="none"/>
            </a:ln>
          </p:spPr>
        </p:cxnSp>
        <p:cxnSp>
          <p:nvCxnSpPr>
            <p:cNvPr id="568" name="Google Shape;568;p32"/>
            <p:cNvCxnSpPr/>
            <p:nvPr/>
          </p:nvCxnSpPr>
          <p:spPr>
            <a:xfrm>
              <a:off x="5174575" y="4520425"/>
              <a:ext cx="0" cy="342900"/>
            </a:xfrm>
            <a:prstGeom prst="straightConnector1">
              <a:avLst/>
            </a:prstGeom>
            <a:noFill/>
            <a:ln cap="flat" cmpd="sng" w="9525">
              <a:solidFill>
                <a:schemeClr val="dk1"/>
              </a:solidFill>
              <a:prstDash val="solid"/>
              <a:miter lim="800000"/>
              <a:headEnd len="med" w="med" type="none"/>
              <a:tailEnd len="med" w="med" type="none"/>
            </a:ln>
          </p:spPr>
        </p:cxnSp>
        <p:cxnSp>
          <p:nvCxnSpPr>
            <p:cNvPr id="569" name="Google Shape;569;p32"/>
            <p:cNvCxnSpPr/>
            <p:nvPr/>
          </p:nvCxnSpPr>
          <p:spPr>
            <a:xfrm>
              <a:off x="4564975" y="4520425"/>
              <a:ext cx="609600" cy="342900"/>
            </a:xfrm>
            <a:prstGeom prst="straightConnector1">
              <a:avLst/>
            </a:prstGeom>
            <a:noFill/>
            <a:ln cap="flat" cmpd="sng" w="9525">
              <a:solidFill>
                <a:schemeClr val="dk1"/>
              </a:solidFill>
              <a:prstDash val="solid"/>
              <a:miter lim="800000"/>
              <a:headEnd len="med" w="med" type="none"/>
              <a:tailEnd len="med" w="med" type="none"/>
            </a:ln>
          </p:spPr>
        </p:cxnSp>
      </p:grpSp>
      <p:sp>
        <p:nvSpPr>
          <p:cNvPr id="570" name="Google Shape;570;p32"/>
          <p:cNvSpPr txBox="1"/>
          <p:nvPr/>
        </p:nvSpPr>
        <p:spPr>
          <a:xfrm>
            <a:off x="221574" y="1150125"/>
            <a:ext cx="7236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Times New Roman"/>
              <a:buNone/>
            </a:pPr>
            <a:r>
              <a:rPr lang="en" sz="1800">
                <a:latin typeface="Times New Roman"/>
                <a:ea typeface="Times New Roman"/>
                <a:cs typeface="Times New Roman"/>
                <a:sym typeface="Times New Roman"/>
              </a:rPr>
              <a:t>Tree</a:t>
            </a:r>
            <a:endParaRPr sz="800"/>
          </a:p>
        </p:txBody>
      </p:sp>
      <p:pic>
        <p:nvPicPr>
          <p:cNvPr id="571" name="Google Shape;571;p32"/>
          <p:cNvPicPr preferRelativeResize="0"/>
          <p:nvPr/>
        </p:nvPicPr>
        <p:blipFill>
          <a:blip r:embed="rId3">
            <a:alphaModFix/>
          </a:blip>
          <a:stretch>
            <a:fillRect/>
          </a:stretch>
        </p:blipFill>
        <p:spPr>
          <a:xfrm>
            <a:off x="4885050" y="1150124"/>
            <a:ext cx="3846651" cy="1646375"/>
          </a:xfrm>
          <a:prstGeom prst="rect">
            <a:avLst/>
          </a:prstGeom>
          <a:noFill/>
          <a:ln>
            <a:noFill/>
          </a:ln>
        </p:spPr>
      </p:pic>
      <p:pic>
        <p:nvPicPr>
          <p:cNvPr descr="hashing.png" id="572" name="Google Shape;572;p32"/>
          <p:cNvPicPr preferRelativeResize="0"/>
          <p:nvPr/>
        </p:nvPicPr>
        <p:blipFill>
          <a:blip r:embed="rId4">
            <a:alphaModFix/>
          </a:blip>
          <a:stretch>
            <a:fillRect/>
          </a:stretch>
        </p:blipFill>
        <p:spPr>
          <a:xfrm>
            <a:off x="4743198" y="3009013"/>
            <a:ext cx="4293302" cy="1690488"/>
          </a:xfrm>
          <a:prstGeom prst="rect">
            <a:avLst/>
          </a:prstGeom>
          <a:noFill/>
          <a:ln>
            <a:noFill/>
          </a:ln>
        </p:spPr>
      </p:pic>
      <p:sp>
        <p:nvSpPr>
          <p:cNvPr id="573" name="Google Shape;573;p32"/>
          <p:cNvSpPr txBox="1"/>
          <p:nvPr/>
        </p:nvSpPr>
        <p:spPr>
          <a:xfrm>
            <a:off x="3448650" y="3965700"/>
            <a:ext cx="12972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Times New Roman"/>
              <a:buNone/>
            </a:pPr>
            <a:r>
              <a:rPr lang="en" sz="1800">
                <a:latin typeface="Times New Roman"/>
                <a:ea typeface="Times New Roman"/>
                <a:cs typeface="Times New Roman"/>
                <a:sym typeface="Times New Roman"/>
              </a:rPr>
              <a:t>Hash table</a:t>
            </a:r>
            <a:endParaRPr sz="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3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anrope ExtraBold"/>
                <a:ea typeface="Manrope ExtraBold"/>
                <a:cs typeface="Manrope ExtraBold"/>
                <a:sym typeface="Manrope ExtraBold"/>
              </a:rPr>
              <a:t>NHẮC LẠI MỘT SỐ KIẾN THỨC VỀ MẢNG </a:t>
            </a:r>
            <a:endParaRPr>
              <a:latin typeface="Manrope ExtraBold"/>
              <a:ea typeface="Manrope ExtraBold"/>
              <a:cs typeface="Manrope ExtraBold"/>
              <a:sym typeface="Manrope ExtraBold"/>
            </a:endParaRPr>
          </a:p>
        </p:txBody>
      </p:sp>
      <p:sp>
        <p:nvSpPr>
          <p:cNvPr id="579" name="Google Shape;579;p33"/>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580" name="Google Shape;580;p33"/>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581" name="Google Shape;581;p33"/>
          <p:cNvSpPr/>
          <p:nvPr/>
        </p:nvSpPr>
        <p:spPr>
          <a:xfrm>
            <a:off x="7657625" y="4284400"/>
            <a:ext cx="9492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ARRAY</a:t>
            </a:r>
            <a:endParaRPr b="1" sz="1200">
              <a:solidFill>
                <a:schemeClr val="accent4"/>
              </a:solidFill>
            </a:endParaRPr>
          </a:p>
        </p:txBody>
      </p:sp>
      <p:sp>
        <p:nvSpPr>
          <p:cNvPr id="582" name="Google Shape;582;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34"/>
          <p:cNvSpPr txBox="1"/>
          <p:nvPr>
            <p:ph type="title"/>
          </p:nvPr>
        </p:nvSpPr>
        <p:spPr>
          <a:xfrm>
            <a:off x="195350" y="296775"/>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Nhắc lại một số kiến thức về mảng</a:t>
            </a:r>
            <a:endParaRPr b="1">
              <a:latin typeface="Manrope"/>
              <a:ea typeface="Manrope"/>
              <a:cs typeface="Manrope"/>
              <a:sym typeface="Manrope"/>
            </a:endParaRPr>
          </a:p>
        </p:txBody>
      </p:sp>
      <p:sp>
        <p:nvSpPr>
          <p:cNvPr id="588" name="Google Shape;588;p34"/>
          <p:cNvSpPr txBox="1"/>
          <p:nvPr>
            <p:ph idx="1" type="body"/>
          </p:nvPr>
        </p:nvSpPr>
        <p:spPr>
          <a:xfrm>
            <a:off x="92550" y="1047550"/>
            <a:ext cx="91440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Manrope Medium"/>
                <a:ea typeface="Manrope Medium"/>
                <a:cs typeface="Manrope Medium"/>
                <a:sym typeface="Manrope Medium"/>
              </a:rPr>
              <a:t>(a) </a:t>
            </a:r>
            <a:r>
              <a:rPr lang="en" sz="2000">
                <a:latin typeface="Manrope Medium"/>
                <a:ea typeface="Manrope Medium"/>
                <a:cs typeface="Manrope Medium"/>
                <a:sym typeface="Manrope Medium"/>
              </a:rPr>
              <a:t>Mảng (arrays): </a:t>
            </a:r>
            <a:endParaRPr sz="2000">
              <a:latin typeface="Manrope Medium"/>
              <a:ea typeface="Manrope Medium"/>
              <a:cs typeface="Manrope Medium"/>
              <a:sym typeface="Manrope Medium"/>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Là một trong những loại data structure cơ bản</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Là một nhóm các vị trí bộ nhớ liên tiếp có cùng tên (name) và kiểu dữ liệu (data types)</a:t>
            </a:r>
            <a:endParaRPr>
              <a:latin typeface="Manrope"/>
              <a:ea typeface="Manrope"/>
              <a:cs typeface="Manrope"/>
              <a:sym typeface="Manrope"/>
            </a:endParaRPr>
          </a:p>
          <a:p>
            <a:pPr indent="0" lvl="0" marL="0" rtl="0" algn="l">
              <a:spcBef>
                <a:spcPts val="1000"/>
              </a:spcBef>
              <a:spcAft>
                <a:spcPts val="0"/>
              </a:spcAft>
              <a:buNone/>
            </a:pPr>
            <a:r>
              <a:rPr lang="en" sz="2000">
                <a:solidFill>
                  <a:schemeClr val="accent3"/>
                </a:solidFill>
                <a:latin typeface="Manrope Medium"/>
                <a:ea typeface="Manrope Medium"/>
                <a:cs typeface="Manrope Medium"/>
                <a:sym typeface="Manrope Medium"/>
              </a:rPr>
              <a:t>(b) </a:t>
            </a:r>
            <a:r>
              <a:rPr lang="en" sz="2000">
                <a:latin typeface="Manrope Medium"/>
                <a:ea typeface="Manrope Medium"/>
                <a:cs typeface="Manrope Medium"/>
                <a:sym typeface="Manrope Medium"/>
              </a:rPr>
              <a:t>Phần tử của mảng (elements of arrays): </a:t>
            </a:r>
            <a:r>
              <a:rPr lang="en">
                <a:latin typeface="Manrope"/>
                <a:ea typeface="Manrope"/>
                <a:cs typeface="Manrope"/>
                <a:sym typeface="Manrope"/>
              </a:rPr>
              <a:t> Các vị trí bộ nhớ trong mảng được gọi là phần tử của mảng</a:t>
            </a:r>
            <a:endParaRPr>
              <a:latin typeface="Manrope"/>
              <a:ea typeface="Manrope"/>
              <a:cs typeface="Manrope"/>
              <a:sym typeface="Manrope"/>
            </a:endParaRPr>
          </a:p>
          <a:p>
            <a:pPr indent="0" lvl="0" marL="0" rtl="0" algn="l">
              <a:spcBef>
                <a:spcPts val="1000"/>
              </a:spcBef>
              <a:spcAft>
                <a:spcPts val="0"/>
              </a:spcAft>
              <a:buNone/>
            </a:pPr>
            <a:r>
              <a:rPr lang="en" sz="2000">
                <a:solidFill>
                  <a:schemeClr val="accent3"/>
                </a:solidFill>
                <a:latin typeface="Manrope Medium"/>
                <a:ea typeface="Manrope Medium"/>
                <a:cs typeface="Manrope Medium"/>
                <a:sym typeface="Manrope Medium"/>
              </a:rPr>
              <a:t>(c ) </a:t>
            </a:r>
            <a:r>
              <a:rPr lang="en" sz="2000">
                <a:latin typeface="Manrope Medium"/>
                <a:ea typeface="Manrope Medium"/>
                <a:cs typeface="Manrope Medium"/>
                <a:sym typeface="Manrope Medium"/>
              </a:rPr>
              <a:t>Độ dài của mảng (lengths of arrays): </a:t>
            </a:r>
            <a:r>
              <a:rPr lang="en">
                <a:latin typeface="Manrope"/>
                <a:ea typeface="Manrope"/>
                <a:cs typeface="Manrope"/>
                <a:sym typeface="Manrope"/>
              </a:rPr>
              <a:t>là số phần tử trong mảng</a:t>
            </a:r>
            <a:endParaRPr>
              <a:latin typeface="Manrope"/>
              <a:ea typeface="Manrope"/>
              <a:cs typeface="Manrope"/>
              <a:sym typeface="Manrope"/>
            </a:endParaRPr>
          </a:p>
          <a:p>
            <a:pPr indent="0" lvl="0" marL="0" rtl="0" algn="l">
              <a:spcBef>
                <a:spcPts val="1000"/>
              </a:spcBef>
              <a:spcAft>
                <a:spcPts val="1000"/>
              </a:spcAft>
              <a:buNone/>
            </a:pPr>
            <a:r>
              <a:rPr lang="en" sz="2000">
                <a:solidFill>
                  <a:schemeClr val="accent3"/>
                </a:solidFill>
                <a:latin typeface="Manrope Medium"/>
                <a:ea typeface="Manrope Medium"/>
                <a:cs typeface="Manrope Medium"/>
                <a:sym typeface="Manrope Medium"/>
              </a:rPr>
              <a:t>(d)</a:t>
            </a:r>
            <a:r>
              <a:rPr lang="en" sz="2000">
                <a:latin typeface="Manrope Medium"/>
                <a:ea typeface="Manrope Medium"/>
                <a:cs typeface="Manrope Medium"/>
                <a:sym typeface="Manrope Medium"/>
              </a:rPr>
              <a:t>Chỉ số </a:t>
            </a:r>
            <a:r>
              <a:rPr lang="en" sz="2000">
                <a:solidFill>
                  <a:schemeClr val="accent3"/>
                </a:solidFill>
                <a:latin typeface="Manrope Medium"/>
                <a:ea typeface="Manrope Medium"/>
                <a:cs typeface="Manrope Medium"/>
                <a:sym typeface="Manrope Medium"/>
              </a:rPr>
              <a:t>i</a:t>
            </a:r>
            <a:r>
              <a:rPr lang="en" sz="2000">
                <a:latin typeface="Manrope Medium"/>
                <a:ea typeface="Manrope Medium"/>
                <a:cs typeface="Manrope Medium"/>
                <a:sym typeface="Manrope Medium"/>
              </a:rPr>
              <a:t> của mảng (index/ subscript of arrays): </a:t>
            </a:r>
            <a:r>
              <a:rPr lang="en">
                <a:latin typeface="Manrope"/>
                <a:ea typeface="Manrope"/>
                <a:cs typeface="Manrope"/>
                <a:sym typeface="Manrope"/>
              </a:rPr>
              <a:t>các phần tử của mảng được truy cập bằng cách tham chiếu đến vị trí của nó trong mảng gọi là các chỉ mục</a:t>
            </a:r>
            <a:endParaRPr>
              <a:latin typeface="Manrope"/>
              <a:ea typeface="Manrope"/>
              <a:cs typeface="Manrope"/>
              <a:sym typeface="Manrope"/>
            </a:endParaRPr>
          </a:p>
        </p:txBody>
      </p:sp>
      <p:sp>
        <p:nvSpPr>
          <p:cNvPr id="589" name="Google Shape;589;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90" name="Google Shape;590;p34"/>
          <p:cNvSpPr/>
          <p:nvPr/>
        </p:nvSpPr>
        <p:spPr>
          <a:xfrm>
            <a:off x="2756925" y="4263300"/>
            <a:ext cx="5323800" cy="707400"/>
          </a:xfrm>
          <a:prstGeom prst="wedgeRectCallout">
            <a:avLst>
              <a:gd fmla="val 63574" name="adj1"/>
              <a:gd fmla="val 26601"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t>Mảng khác gì với biến?</a:t>
            </a:r>
            <a:endParaRPr b="1"/>
          </a:p>
          <a:p>
            <a:pPr indent="0" lvl="0" marL="0" rtl="0" algn="l">
              <a:spcBef>
                <a:spcPts val="0"/>
              </a:spcBef>
              <a:spcAft>
                <a:spcPts val="0"/>
              </a:spcAft>
              <a:buNone/>
            </a:pPr>
            <a:r>
              <a:rPr i="1" lang="en"/>
              <a:t>“Biến là một vị trí bộ nhớ duy nhất, có tên và kiểu dữ liệu</a:t>
            </a:r>
            <a:endParaRPr i="1"/>
          </a:p>
          <a:p>
            <a:pPr indent="0" lvl="0" marL="0" rtl="0" algn="l">
              <a:spcBef>
                <a:spcPts val="0"/>
              </a:spcBef>
              <a:spcAft>
                <a:spcPts val="0"/>
              </a:spcAft>
              <a:buNone/>
            </a:pPr>
            <a:r>
              <a:rPr i="1" lang="en"/>
              <a:t>Mảng là tập hợp nhiều vị trí bộ nhớ liền kề khác nhau” </a:t>
            </a:r>
            <a:endParaRPr i="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35"/>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Nhắc lại một số kiến thức về mảng</a:t>
            </a:r>
            <a:endParaRPr b="1">
              <a:latin typeface="Manrope"/>
              <a:ea typeface="Manrope"/>
              <a:cs typeface="Manrope"/>
              <a:sym typeface="Manrope"/>
            </a:endParaRPr>
          </a:p>
        </p:txBody>
      </p:sp>
      <p:sp>
        <p:nvSpPr>
          <p:cNvPr id="596" name="Google Shape;596;p35"/>
          <p:cNvSpPr txBox="1"/>
          <p:nvPr>
            <p:ph idx="1" type="body"/>
          </p:nvPr>
        </p:nvSpPr>
        <p:spPr>
          <a:xfrm>
            <a:off x="114200" y="1242450"/>
            <a:ext cx="91440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Manrope Medium"/>
                <a:ea typeface="Manrope Medium"/>
                <a:cs typeface="Manrope Medium"/>
                <a:sym typeface="Manrope Medium"/>
              </a:rPr>
              <a:t>(e) </a:t>
            </a:r>
            <a:r>
              <a:rPr lang="en" sz="2000">
                <a:latin typeface="Manrope Medium"/>
                <a:ea typeface="Manrope Medium"/>
                <a:cs typeface="Manrope Medium"/>
                <a:sym typeface="Manrope Medium"/>
              </a:rPr>
              <a:t>Công dụng của mảng</a:t>
            </a:r>
            <a:r>
              <a:rPr lang="en" sz="2000">
                <a:latin typeface="Manrope Medium"/>
                <a:ea typeface="Manrope Medium"/>
                <a:cs typeface="Manrope Medium"/>
                <a:sym typeface="Manrope Medium"/>
              </a:rPr>
              <a:t>: </a:t>
            </a:r>
            <a:endParaRPr>
              <a:latin typeface="Manrope"/>
              <a:ea typeface="Manrope"/>
              <a:cs typeface="Manrope"/>
              <a:sym typeface="Manrope"/>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Lưu trữ lượng lớn giá trị với 1 tên</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Có thể xử lý, lưu trữ, sắp xếp, tìm kiếm nhiều giá trị dễ dàng và nhanh chóng</a:t>
            </a:r>
            <a:endParaRPr>
              <a:latin typeface="Manrope"/>
              <a:ea typeface="Manrope"/>
              <a:cs typeface="Manrope"/>
              <a:sym typeface="Manrope"/>
            </a:endParaRPr>
          </a:p>
          <a:p>
            <a:pPr indent="0" lvl="0" marL="0" rtl="0" algn="l">
              <a:spcBef>
                <a:spcPts val="1000"/>
              </a:spcBef>
              <a:spcAft>
                <a:spcPts val="0"/>
              </a:spcAft>
              <a:buNone/>
            </a:pPr>
            <a:r>
              <a:rPr lang="en" sz="2000">
                <a:solidFill>
                  <a:schemeClr val="accent3"/>
                </a:solidFill>
                <a:latin typeface="Manrope Medium"/>
                <a:ea typeface="Manrope Medium"/>
                <a:cs typeface="Manrope Medium"/>
                <a:sym typeface="Manrope Medium"/>
              </a:rPr>
              <a:t>(f) </a:t>
            </a:r>
            <a:r>
              <a:rPr lang="en" sz="2000">
                <a:latin typeface="Manrope Medium"/>
                <a:ea typeface="Manrope Medium"/>
                <a:cs typeface="Manrope Medium"/>
                <a:sym typeface="Manrope Medium"/>
              </a:rPr>
              <a:t>Các loại mảng:</a:t>
            </a:r>
            <a:endParaRPr sz="2000">
              <a:latin typeface="Manrope Medium"/>
              <a:ea typeface="Manrope Medium"/>
              <a:cs typeface="Manrope Medium"/>
              <a:sym typeface="Manrope Medium"/>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Mảng 1 chiều (One-dimensional array)</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Mảng 2 chiều (Two-dimensional array)</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Mảng n chiều (Multi-dimensional array)</a:t>
            </a:r>
            <a:endParaRPr>
              <a:latin typeface="Manrope"/>
              <a:ea typeface="Manrope"/>
              <a:cs typeface="Manrope"/>
              <a:sym typeface="Manrope"/>
            </a:endParaRPr>
          </a:p>
        </p:txBody>
      </p:sp>
      <p:sp>
        <p:nvSpPr>
          <p:cNvPr id="597" name="Google Shape;597;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3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Mảng 1 chiều (One-dimensional array)</a:t>
            </a:r>
            <a:endParaRPr b="1">
              <a:latin typeface="Manrope"/>
              <a:ea typeface="Manrope"/>
              <a:cs typeface="Manrope"/>
              <a:sym typeface="Manrope"/>
            </a:endParaRPr>
          </a:p>
        </p:txBody>
      </p:sp>
      <p:sp>
        <p:nvSpPr>
          <p:cNvPr id="603" name="Google Shape;603;p36"/>
          <p:cNvSpPr txBox="1"/>
          <p:nvPr>
            <p:ph idx="1" type="body"/>
          </p:nvPr>
        </p:nvSpPr>
        <p:spPr>
          <a:xfrm>
            <a:off x="114200" y="1242450"/>
            <a:ext cx="91440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Manrope Medium"/>
                <a:ea typeface="Manrope Medium"/>
                <a:cs typeface="Manrope Medium"/>
                <a:sym typeface="Manrope Medium"/>
              </a:rPr>
              <a:t>(a)</a:t>
            </a:r>
            <a:r>
              <a:rPr lang="en" sz="2000">
                <a:solidFill>
                  <a:schemeClr val="accent1"/>
                </a:solidFill>
                <a:latin typeface="Manrope Medium"/>
                <a:ea typeface="Manrope Medium"/>
                <a:cs typeface="Manrope Medium"/>
                <a:sym typeface="Manrope Medium"/>
              </a:rPr>
              <a:t> </a:t>
            </a:r>
            <a:r>
              <a:rPr lang="en" sz="2000">
                <a:solidFill>
                  <a:schemeClr val="accent1"/>
                </a:solidFill>
                <a:latin typeface="Manrope Medium"/>
                <a:ea typeface="Manrope Medium"/>
                <a:cs typeface="Manrope Medium"/>
                <a:sym typeface="Manrope Medium"/>
              </a:rPr>
              <a:t>Khai báo mảng 1D</a:t>
            </a:r>
            <a:endParaRPr>
              <a:solidFill>
                <a:schemeClr val="accent1"/>
              </a:solidFill>
              <a:latin typeface="Manrope"/>
              <a:ea typeface="Manrope"/>
              <a:cs typeface="Manrope"/>
              <a:sym typeface="Manrope"/>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Khai báo 1-D Array: </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Giải thích cú pháp: </a:t>
            </a:r>
            <a:endParaRPr>
              <a:latin typeface="Manrope"/>
              <a:ea typeface="Manrope"/>
              <a:cs typeface="Manrope"/>
              <a:sym typeface="Manrope"/>
            </a:endParaRPr>
          </a:p>
          <a:p>
            <a:pPr indent="-317500" lvl="1" marL="1371600" rtl="0" algn="l">
              <a:spcBef>
                <a:spcPts val="0"/>
              </a:spcBef>
              <a:spcAft>
                <a:spcPts val="0"/>
              </a:spcAft>
              <a:buSzPts val="1400"/>
              <a:buFont typeface="Manrope"/>
              <a:buChar char="○"/>
            </a:pPr>
            <a:r>
              <a:rPr lang="en">
                <a:latin typeface="Manrope"/>
                <a:ea typeface="Manrope"/>
                <a:cs typeface="Manrope"/>
                <a:sym typeface="Manrope"/>
              </a:rPr>
              <a:t>d</a:t>
            </a:r>
            <a:r>
              <a:rPr lang="en">
                <a:latin typeface="Manrope"/>
                <a:ea typeface="Manrope"/>
                <a:cs typeface="Manrope"/>
                <a:sym typeface="Manrope"/>
              </a:rPr>
              <a:t>ata_type : kiểu dữ liệu của giá trị được lưu trữ trong mảng</a:t>
            </a:r>
            <a:endParaRPr>
              <a:latin typeface="Manrope"/>
              <a:ea typeface="Manrope"/>
              <a:cs typeface="Manrope"/>
              <a:sym typeface="Manrope"/>
            </a:endParaRPr>
          </a:p>
          <a:p>
            <a:pPr indent="-317500" lvl="1" marL="1371600" rtl="0" algn="l">
              <a:spcBef>
                <a:spcPts val="0"/>
              </a:spcBef>
              <a:spcAft>
                <a:spcPts val="0"/>
              </a:spcAft>
              <a:buSzPts val="1400"/>
              <a:buFont typeface="Manrope"/>
              <a:buChar char="○"/>
            </a:pPr>
            <a:r>
              <a:rPr lang="en">
                <a:latin typeface="Manrope"/>
                <a:ea typeface="Manrope"/>
                <a:cs typeface="Manrope"/>
                <a:sym typeface="Manrope"/>
              </a:rPr>
              <a:t>Identifier</a:t>
            </a:r>
            <a:r>
              <a:rPr lang="en">
                <a:latin typeface="Manrope"/>
                <a:ea typeface="Manrope"/>
                <a:cs typeface="Manrope"/>
                <a:sym typeface="Manrope"/>
              </a:rPr>
              <a:t>: tên của mảng</a:t>
            </a:r>
            <a:endParaRPr>
              <a:latin typeface="Manrope"/>
              <a:ea typeface="Manrope"/>
              <a:cs typeface="Manrope"/>
              <a:sym typeface="Manrope"/>
            </a:endParaRPr>
          </a:p>
          <a:p>
            <a:pPr indent="-317500" lvl="1" marL="1371600" rtl="0" algn="l">
              <a:spcBef>
                <a:spcPts val="0"/>
              </a:spcBef>
              <a:spcAft>
                <a:spcPts val="0"/>
              </a:spcAft>
              <a:buSzPts val="1400"/>
              <a:buFont typeface="Manrope"/>
              <a:buChar char="○"/>
            </a:pPr>
            <a:r>
              <a:rPr lang="en">
                <a:latin typeface="Manrope"/>
                <a:ea typeface="Manrope"/>
                <a:cs typeface="Manrope"/>
                <a:sym typeface="Manrope"/>
              </a:rPr>
              <a:t>l</a:t>
            </a:r>
            <a:r>
              <a:rPr lang="en">
                <a:latin typeface="Manrope"/>
                <a:ea typeface="Manrope"/>
                <a:cs typeface="Manrope"/>
                <a:sym typeface="Manrope"/>
              </a:rPr>
              <a:t>ength : số lượng phần tử</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Ví dụ</a:t>
            </a:r>
            <a:endParaRPr>
              <a:latin typeface="Manrope"/>
              <a:ea typeface="Manrope"/>
              <a:cs typeface="Manrope"/>
              <a:sym typeface="Manrope"/>
            </a:endParaRPr>
          </a:p>
        </p:txBody>
      </p:sp>
      <p:sp>
        <p:nvSpPr>
          <p:cNvPr id="604" name="Google Shape;604;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05" name="Google Shape;605;p36"/>
          <p:cNvSpPr/>
          <p:nvPr/>
        </p:nvSpPr>
        <p:spPr>
          <a:xfrm>
            <a:off x="2413875" y="1718400"/>
            <a:ext cx="57036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Courier New"/>
                <a:ea typeface="Courier New"/>
                <a:cs typeface="Courier New"/>
                <a:sym typeface="Courier New"/>
              </a:rPr>
              <a:t>d</a:t>
            </a:r>
            <a:r>
              <a:rPr b="1" lang="en">
                <a:latin typeface="Courier New"/>
                <a:ea typeface="Courier New"/>
                <a:cs typeface="Courier New"/>
                <a:sym typeface="Courier New"/>
              </a:rPr>
              <a:t>ata_type  identifier[length];</a:t>
            </a:r>
            <a:endParaRPr b="1">
              <a:latin typeface="Courier New"/>
              <a:ea typeface="Courier New"/>
              <a:cs typeface="Courier New"/>
              <a:sym typeface="Courier New"/>
            </a:endParaRPr>
          </a:p>
        </p:txBody>
      </p:sp>
      <p:sp>
        <p:nvSpPr>
          <p:cNvPr id="606" name="Google Shape;606;p36"/>
          <p:cNvSpPr/>
          <p:nvPr/>
        </p:nvSpPr>
        <p:spPr>
          <a:xfrm>
            <a:off x="516050" y="3288550"/>
            <a:ext cx="7713900" cy="13200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i</a:t>
            </a:r>
            <a:r>
              <a:rPr lang="en">
                <a:latin typeface="Courier New"/>
                <a:ea typeface="Courier New"/>
                <a:cs typeface="Courier New"/>
                <a:sym typeface="Courier New"/>
              </a:rPr>
              <a:t>nt  marks[5]; \\</a:t>
            </a:r>
            <a:r>
              <a:rPr lang="en">
                <a:latin typeface="Courier New"/>
                <a:ea typeface="Courier New"/>
                <a:cs typeface="Courier New"/>
                <a:sym typeface="Courier New"/>
              </a:rPr>
              <a:t>khai báo mảng tên marks có 5 phần tử</a:t>
            </a:r>
            <a:endParaRPr>
              <a:latin typeface="Courier New"/>
              <a:ea typeface="Courier New"/>
              <a:cs typeface="Courier New"/>
              <a:sym typeface="Courier New"/>
            </a:endParaRPr>
          </a:p>
        </p:txBody>
      </p:sp>
      <p:graphicFrame>
        <p:nvGraphicFramePr>
          <p:cNvPr id="607" name="Google Shape;607;p36"/>
          <p:cNvGraphicFramePr/>
          <p:nvPr/>
        </p:nvGraphicFramePr>
        <p:xfrm>
          <a:off x="952500" y="3758050"/>
          <a:ext cx="3000000" cy="3000000"/>
        </p:xfrm>
        <a:graphic>
          <a:graphicData uri="http://schemas.openxmlformats.org/drawingml/2006/table">
            <a:tbl>
              <a:tblPr>
                <a:noFill/>
                <a:tableStyleId>{B07683FA-E15A-4107-8D4D-58159C19E4B4}</a:tableStyleId>
              </a:tblPr>
              <a:tblGrid>
                <a:gridCol w="1206500"/>
                <a:gridCol w="1206500"/>
                <a:gridCol w="1206500"/>
                <a:gridCol w="1206500"/>
                <a:gridCol w="1206500"/>
                <a:gridCol w="1206500"/>
              </a:tblGrid>
              <a:tr h="381000">
                <a:tc>
                  <a:txBody>
                    <a:bodyPr/>
                    <a:lstStyle/>
                    <a:p>
                      <a:pPr indent="0" lvl="0" marL="0" rtl="0" algn="l">
                        <a:spcBef>
                          <a:spcPts val="0"/>
                        </a:spcBef>
                        <a:spcAft>
                          <a:spcPts val="0"/>
                        </a:spcAft>
                        <a:buNone/>
                      </a:pPr>
                      <a:r>
                        <a:rPr lang="en"/>
                        <a:t>Chỉ số</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r>
              <a:tr h="381000">
                <a:tc>
                  <a:txBody>
                    <a:bodyPr/>
                    <a:lstStyle/>
                    <a:p>
                      <a:pPr indent="0" lvl="0" marL="0" rtl="0" algn="l">
                        <a:spcBef>
                          <a:spcPts val="0"/>
                        </a:spcBef>
                        <a:spcAft>
                          <a:spcPts val="0"/>
                        </a:spcAft>
                        <a:buNone/>
                      </a:pPr>
                      <a:r>
                        <a:rPr lang="en"/>
                        <a:t>marks</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608" name="Google Shape;608;p36"/>
          <p:cNvSpPr/>
          <p:nvPr/>
        </p:nvSpPr>
        <p:spPr>
          <a:xfrm>
            <a:off x="7597725" y="2171825"/>
            <a:ext cx="1357200" cy="1056900"/>
          </a:xfrm>
          <a:prstGeom prst="wedgeRoundRectCallout">
            <a:avLst>
              <a:gd fmla="val -84316" name="adj1"/>
              <a:gd fmla="val 91842" name="adj2"/>
              <a:gd fmla="val 0" name="adj3"/>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Manrope"/>
                <a:ea typeface="Manrope"/>
                <a:cs typeface="Manrope"/>
                <a:sym typeface="Manrope"/>
              </a:rPr>
              <a:t>m</a:t>
            </a:r>
            <a:r>
              <a:rPr lang="en" sz="1200">
                <a:latin typeface="Manrope"/>
                <a:ea typeface="Manrope"/>
                <a:cs typeface="Manrope"/>
                <a:sym typeface="Manrope"/>
              </a:rPr>
              <a:t>arks[0] và marks[2] nằm ở vị trí thứ mấy trong mảng?</a:t>
            </a:r>
            <a:endParaRPr sz="1200">
              <a:latin typeface="Manrope"/>
              <a:ea typeface="Manrope"/>
              <a:cs typeface="Manrope"/>
              <a:sym typeface="Manrop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37"/>
          <p:cNvSpPr txBox="1"/>
          <p:nvPr>
            <p:ph type="title"/>
          </p:nvPr>
        </p:nvSpPr>
        <p:spPr>
          <a:xfrm>
            <a:off x="715100" y="535000"/>
            <a:ext cx="83904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Mảng 1 chiều (One-dimensional array)</a:t>
            </a:r>
            <a:endParaRPr b="1">
              <a:latin typeface="Manrope"/>
              <a:ea typeface="Manrope"/>
              <a:cs typeface="Manrope"/>
              <a:sym typeface="Manrope"/>
            </a:endParaRPr>
          </a:p>
        </p:txBody>
      </p:sp>
      <p:sp>
        <p:nvSpPr>
          <p:cNvPr id="614" name="Google Shape;614;p37"/>
          <p:cNvSpPr txBox="1"/>
          <p:nvPr>
            <p:ph idx="1" type="body"/>
          </p:nvPr>
        </p:nvSpPr>
        <p:spPr>
          <a:xfrm>
            <a:off x="114200" y="1242450"/>
            <a:ext cx="9144000" cy="38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Manrope Medium"/>
                <a:ea typeface="Manrope Medium"/>
                <a:cs typeface="Manrope Medium"/>
                <a:sym typeface="Manrope Medium"/>
              </a:rPr>
              <a:t>(b) </a:t>
            </a:r>
            <a:r>
              <a:rPr lang="en" sz="2000">
                <a:solidFill>
                  <a:schemeClr val="accent1"/>
                </a:solidFill>
                <a:latin typeface="Manrope Medium"/>
                <a:ea typeface="Manrope Medium"/>
                <a:cs typeface="Manrope Medium"/>
                <a:sym typeface="Manrope Medium"/>
              </a:rPr>
              <a:t>Khởi tạo m</a:t>
            </a:r>
            <a:r>
              <a:rPr lang="en" sz="2000">
                <a:solidFill>
                  <a:schemeClr val="accent1"/>
                </a:solidFill>
                <a:latin typeface="Manrope Medium"/>
                <a:ea typeface="Manrope Medium"/>
                <a:cs typeface="Manrope Medium"/>
                <a:sym typeface="Manrope Medium"/>
              </a:rPr>
              <a:t>ảng 1-D </a:t>
            </a:r>
            <a:endParaRPr>
              <a:solidFill>
                <a:schemeClr val="accent1"/>
              </a:solidFill>
              <a:latin typeface="Manrope"/>
              <a:ea typeface="Manrope"/>
              <a:cs typeface="Manrope"/>
              <a:sym typeface="Manrope"/>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Khai báo n-1 Array: </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Giải thích cú pháp: </a:t>
            </a:r>
            <a:endParaRPr>
              <a:latin typeface="Manrope"/>
              <a:ea typeface="Manrope"/>
              <a:cs typeface="Manrope"/>
              <a:sym typeface="Manrope"/>
            </a:endParaRPr>
          </a:p>
          <a:p>
            <a:pPr indent="-317500" lvl="1" marL="1371600" rtl="0" algn="l">
              <a:spcBef>
                <a:spcPts val="0"/>
              </a:spcBef>
              <a:spcAft>
                <a:spcPts val="0"/>
              </a:spcAft>
              <a:buSzPts val="1400"/>
              <a:buFont typeface="Manrope"/>
              <a:buChar char="○"/>
            </a:pPr>
            <a:r>
              <a:rPr lang="en">
                <a:latin typeface="Manrope"/>
                <a:ea typeface="Manrope"/>
                <a:cs typeface="Manrope"/>
                <a:sym typeface="Manrope"/>
              </a:rPr>
              <a:t>data_type : kiểu dữ liệu của giá trị được lưu trữ trong mảng</a:t>
            </a:r>
            <a:endParaRPr>
              <a:latin typeface="Manrope"/>
              <a:ea typeface="Manrope"/>
              <a:cs typeface="Manrope"/>
              <a:sym typeface="Manrope"/>
            </a:endParaRPr>
          </a:p>
          <a:p>
            <a:pPr indent="-317500" lvl="1" marL="1371600" rtl="0" algn="l">
              <a:spcBef>
                <a:spcPts val="0"/>
              </a:spcBef>
              <a:spcAft>
                <a:spcPts val="0"/>
              </a:spcAft>
              <a:buSzPts val="1400"/>
              <a:buFont typeface="Manrope"/>
              <a:buChar char="○"/>
            </a:pPr>
            <a:r>
              <a:rPr lang="en">
                <a:latin typeface="Manrope"/>
                <a:ea typeface="Manrope"/>
                <a:cs typeface="Manrope"/>
                <a:sym typeface="Manrope"/>
              </a:rPr>
              <a:t>identifier</a:t>
            </a:r>
            <a:r>
              <a:rPr lang="en">
                <a:latin typeface="Manrope"/>
                <a:ea typeface="Manrope"/>
                <a:cs typeface="Manrope"/>
                <a:sym typeface="Manrope"/>
              </a:rPr>
              <a:t>: tên của mảng</a:t>
            </a:r>
            <a:endParaRPr>
              <a:latin typeface="Manrope"/>
              <a:ea typeface="Manrope"/>
              <a:cs typeface="Manrope"/>
              <a:sym typeface="Manrope"/>
            </a:endParaRPr>
          </a:p>
          <a:p>
            <a:pPr indent="-317500" lvl="1" marL="1371600" rtl="0" algn="l">
              <a:spcBef>
                <a:spcPts val="0"/>
              </a:spcBef>
              <a:spcAft>
                <a:spcPts val="0"/>
              </a:spcAft>
              <a:buSzPts val="1400"/>
              <a:buFont typeface="Manrope"/>
              <a:buChar char="○"/>
            </a:pPr>
            <a:r>
              <a:rPr lang="en">
                <a:latin typeface="Manrope"/>
                <a:ea typeface="Manrope"/>
                <a:cs typeface="Manrope"/>
                <a:sym typeface="Manrope"/>
              </a:rPr>
              <a:t>length : số lượng phần tử</a:t>
            </a:r>
            <a:endParaRPr>
              <a:latin typeface="Manrope"/>
              <a:ea typeface="Manrope"/>
              <a:cs typeface="Manrope"/>
              <a:sym typeface="Manrope"/>
            </a:endParaRPr>
          </a:p>
          <a:p>
            <a:pPr indent="-317500" lvl="1" marL="1371600" rtl="0" algn="l">
              <a:spcBef>
                <a:spcPts val="0"/>
              </a:spcBef>
              <a:spcAft>
                <a:spcPts val="0"/>
              </a:spcAft>
              <a:buSzPts val="1400"/>
              <a:buFont typeface="Manrope"/>
              <a:buChar char="○"/>
            </a:pPr>
            <a:r>
              <a:rPr lang="en">
                <a:latin typeface="Manrope"/>
                <a:ea typeface="Manrope"/>
                <a:cs typeface="Manrope"/>
                <a:sym typeface="Manrope"/>
              </a:rPr>
              <a:t>l</a:t>
            </a:r>
            <a:r>
              <a:rPr lang="en">
                <a:latin typeface="Manrope"/>
                <a:ea typeface="Manrope"/>
                <a:cs typeface="Manrope"/>
                <a:sym typeface="Manrope"/>
              </a:rPr>
              <a:t>ist  of values: danh sách các biến được khởi tạo</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Ví dụ</a:t>
            </a:r>
            <a:endParaRPr>
              <a:latin typeface="Manrope"/>
              <a:ea typeface="Manrope"/>
              <a:cs typeface="Manrope"/>
              <a:sym typeface="Manrope"/>
            </a:endParaRPr>
          </a:p>
        </p:txBody>
      </p:sp>
      <p:sp>
        <p:nvSpPr>
          <p:cNvPr id="615" name="Google Shape;615;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16" name="Google Shape;616;p37"/>
          <p:cNvSpPr/>
          <p:nvPr/>
        </p:nvSpPr>
        <p:spPr>
          <a:xfrm>
            <a:off x="2413875" y="1718400"/>
            <a:ext cx="57036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Courier New"/>
                <a:ea typeface="Courier New"/>
                <a:cs typeface="Courier New"/>
                <a:sym typeface="Courier New"/>
              </a:rPr>
              <a:t>data_type  </a:t>
            </a:r>
            <a:r>
              <a:rPr b="1" lang="en">
                <a:latin typeface="Courier New"/>
                <a:ea typeface="Courier New"/>
                <a:cs typeface="Courier New"/>
                <a:sym typeface="Courier New"/>
              </a:rPr>
              <a:t>identifier</a:t>
            </a:r>
            <a:r>
              <a:rPr b="1" lang="en">
                <a:latin typeface="Courier New"/>
                <a:ea typeface="Courier New"/>
                <a:cs typeface="Courier New"/>
                <a:sym typeface="Courier New"/>
              </a:rPr>
              <a:t>[length] = {list of value};</a:t>
            </a:r>
            <a:endParaRPr b="1">
              <a:latin typeface="Courier New"/>
              <a:ea typeface="Courier New"/>
              <a:cs typeface="Courier New"/>
              <a:sym typeface="Courier New"/>
            </a:endParaRPr>
          </a:p>
        </p:txBody>
      </p:sp>
      <p:sp>
        <p:nvSpPr>
          <p:cNvPr id="617" name="Google Shape;617;p37"/>
          <p:cNvSpPr/>
          <p:nvPr/>
        </p:nvSpPr>
        <p:spPr>
          <a:xfrm>
            <a:off x="477600" y="3663950"/>
            <a:ext cx="7713900" cy="13200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i</a:t>
            </a:r>
            <a:r>
              <a:rPr lang="en">
                <a:latin typeface="Courier New"/>
                <a:ea typeface="Courier New"/>
                <a:cs typeface="Courier New"/>
                <a:sym typeface="Courier New"/>
              </a:rPr>
              <a:t>nt  marks[5] = {70, 50, 20, 96, 49};</a:t>
            </a:r>
            <a:endParaRPr>
              <a:latin typeface="Courier New"/>
              <a:ea typeface="Courier New"/>
              <a:cs typeface="Courier New"/>
              <a:sym typeface="Courier New"/>
            </a:endParaRPr>
          </a:p>
        </p:txBody>
      </p:sp>
      <p:graphicFrame>
        <p:nvGraphicFramePr>
          <p:cNvPr id="618" name="Google Shape;618;p37"/>
          <p:cNvGraphicFramePr/>
          <p:nvPr/>
        </p:nvGraphicFramePr>
        <p:xfrm>
          <a:off x="715050" y="4053025"/>
          <a:ext cx="3000000" cy="3000000"/>
        </p:xfrm>
        <a:graphic>
          <a:graphicData uri="http://schemas.openxmlformats.org/drawingml/2006/table">
            <a:tbl>
              <a:tblPr>
                <a:noFill/>
                <a:tableStyleId>{B07683FA-E15A-4107-8D4D-58159C19E4B4}</a:tableStyleId>
              </a:tblPr>
              <a:tblGrid>
                <a:gridCol w="1206500"/>
                <a:gridCol w="1206500"/>
                <a:gridCol w="1206500"/>
                <a:gridCol w="1206500"/>
                <a:gridCol w="1206500"/>
                <a:gridCol w="1206500"/>
              </a:tblGrid>
              <a:tr h="381000">
                <a:tc>
                  <a:txBody>
                    <a:bodyPr/>
                    <a:lstStyle/>
                    <a:p>
                      <a:pPr indent="0" lvl="0" marL="0" rtl="0" algn="l">
                        <a:spcBef>
                          <a:spcPts val="0"/>
                        </a:spcBef>
                        <a:spcAft>
                          <a:spcPts val="0"/>
                        </a:spcAft>
                        <a:buNone/>
                      </a:pPr>
                      <a:r>
                        <a:rPr lang="en"/>
                        <a:t>Chỉ số</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r>
              <a:tr h="381000">
                <a:tc>
                  <a:txBody>
                    <a:bodyPr/>
                    <a:lstStyle/>
                    <a:p>
                      <a:pPr indent="0" lvl="0" marL="0" rtl="0" algn="l">
                        <a:spcBef>
                          <a:spcPts val="0"/>
                        </a:spcBef>
                        <a:spcAft>
                          <a:spcPts val="0"/>
                        </a:spcAft>
                        <a:buNone/>
                      </a:pPr>
                      <a:r>
                        <a:rPr lang="en"/>
                        <a:t>marks</a:t>
                      </a:r>
                      <a:endParaRPr/>
                    </a:p>
                  </a:txBody>
                  <a:tcPr marT="91425" marB="91425" marR="91425" marL="91425"/>
                </a:tc>
                <a:tc>
                  <a:txBody>
                    <a:bodyPr/>
                    <a:lstStyle/>
                    <a:p>
                      <a:pPr indent="0" lvl="0" marL="0" rtl="0" algn="l">
                        <a:spcBef>
                          <a:spcPts val="0"/>
                        </a:spcBef>
                        <a:spcAft>
                          <a:spcPts val="0"/>
                        </a:spcAft>
                        <a:buNone/>
                      </a:pPr>
                      <a:r>
                        <a:rPr lang="en"/>
                        <a:t>70</a:t>
                      </a:r>
                      <a:endParaRPr/>
                    </a:p>
                  </a:txBody>
                  <a:tcPr marT="91425" marB="91425" marR="91425" marL="91425"/>
                </a:tc>
                <a:tc>
                  <a:txBody>
                    <a:bodyPr/>
                    <a:lstStyle/>
                    <a:p>
                      <a:pPr indent="0" lvl="0" marL="0" rtl="0" algn="l">
                        <a:spcBef>
                          <a:spcPts val="0"/>
                        </a:spcBef>
                        <a:spcAft>
                          <a:spcPts val="0"/>
                        </a:spcAft>
                        <a:buNone/>
                      </a:pPr>
                      <a:r>
                        <a:rPr lang="en"/>
                        <a:t>50</a:t>
                      </a:r>
                      <a:endParaRPr/>
                    </a:p>
                  </a:txBody>
                  <a:tcPr marT="91425" marB="91425" marR="91425" marL="91425"/>
                </a:tc>
                <a:tc>
                  <a:txBody>
                    <a:bodyPr/>
                    <a:lstStyle/>
                    <a:p>
                      <a:pPr indent="0" lvl="0" marL="0" rtl="0" algn="l">
                        <a:spcBef>
                          <a:spcPts val="0"/>
                        </a:spcBef>
                        <a:spcAft>
                          <a:spcPts val="0"/>
                        </a:spcAft>
                        <a:buNone/>
                      </a:pPr>
                      <a:r>
                        <a:rPr lang="en"/>
                        <a:t>20</a:t>
                      </a:r>
                      <a:endParaRPr/>
                    </a:p>
                  </a:txBody>
                  <a:tcPr marT="91425" marB="91425" marR="91425" marL="91425"/>
                </a:tc>
                <a:tc>
                  <a:txBody>
                    <a:bodyPr/>
                    <a:lstStyle/>
                    <a:p>
                      <a:pPr indent="0" lvl="0" marL="0" rtl="0" algn="l">
                        <a:spcBef>
                          <a:spcPts val="0"/>
                        </a:spcBef>
                        <a:spcAft>
                          <a:spcPts val="0"/>
                        </a:spcAft>
                        <a:buNone/>
                      </a:pPr>
                      <a:r>
                        <a:rPr lang="en"/>
                        <a:t>96</a:t>
                      </a:r>
                      <a:endParaRPr/>
                    </a:p>
                  </a:txBody>
                  <a:tcPr marT="91425" marB="91425" marR="91425" marL="91425"/>
                </a:tc>
                <a:tc>
                  <a:txBody>
                    <a:bodyPr/>
                    <a:lstStyle/>
                    <a:p>
                      <a:pPr indent="0" lvl="0" marL="0" rtl="0" algn="l">
                        <a:spcBef>
                          <a:spcPts val="0"/>
                        </a:spcBef>
                        <a:spcAft>
                          <a:spcPts val="0"/>
                        </a:spcAft>
                        <a:buNone/>
                      </a:pPr>
                      <a:r>
                        <a:rPr lang="en"/>
                        <a:t>49</a:t>
                      </a:r>
                      <a:endParaRPr/>
                    </a:p>
                  </a:txBody>
                  <a:tcPr marT="91425" marB="91425" marR="91425" marL="91425"/>
                </a:tc>
              </a:tr>
            </a:tbl>
          </a:graphicData>
        </a:graphic>
      </p:graphicFrame>
      <p:sp>
        <p:nvSpPr>
          <p:cNvPr id="619" name="Google Shape;619;p37"/>
          <p:cNvSpPr/>
          <p:nvPr/>
        </p:nvSpPr>
        <p:spPr>
          <a:xfrm>
            <a:off x="6980525" y="2312575"/>
            <a:ext cx="1866300" cy="1056900"/>
          </a:xfrm>
          <a:prstGeom prst="wedgeRoundRectCallout">
            <a:avLst>
              <a:gd fmla="val -84316" name="adj1"/>
              <a:gd fmla="val 91842" name="adj2"/>
              <a:gd fmla="val 0" name="adj3"/>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Manrope"/>
                <a:ea typeface="Manrope"/>
                <a:cs typeface="Manrope"/>
                <a:sym typeface="Manrope"/>
              </a:rPr>
              <a:t>Mảng marks tại chỉ số 3 và 0 mang giá trị là bao nhiêu?</a:t>
            </a:r>
            <a:endParaRPr sz="1200">
              <a:latin typeface="Manrope"/>
              <a:ea typeface="Manrope"/>
              <a:cs typeface="Manrope"/>
              <a:sym typeface="Manrop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38"/>
          <p:cNvSpPr txBox="1"/>
          <p:nvPr>
            <p:ph type="title"/>
          </p:nvPr>
        </p:nvSpPr>
        <p:spPr>
          <a:xfrm>
            <a:off x="715100" y="535000"/>
            <a:ext cx="83904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Truy cập đến một phần tử của mảng</a:t>
            </a:r>
            <a:endParaRPr b="1">
              <a:latin typeface="Manrope"/>
              <a:ea typeface="Manrope"/>
              <a:cs typeface="Manrope"/>
              <a:sym typeface="Manrope"/>
            </a:endParaRPr>
          </a:p>
        </p:txBody>
      </p:sp>
      <p:sp>
        <p:nvSpPr>
          <p:cNvPr id="625" name="Google Shape;625;p38"/>
          <p:cNvSpPr txBox="1"/>
          <p:nvPr>
            <p:ph idx="1" type="body"/>
          </p:nvPr>
        </p:nvSpPr>
        <p:spPr>
          <a:xfrm>
            <a:off x="114200" y="1242450"/>
            <a:ext cx="91440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Manrope Medium"/>
                <a:ea typeface="Manrope Medium"/>
                <a:cs typeface="Manrope Medium"/>
                <a:sym typeface="Manrope Medium"/>
              </a:rPr>
              <a:t>(</a:t>
            </a:r>
            <a:r>
              <a:rPr lang="en" sz="2000">
                <a:solidFill>
                  <a:schemeClr val="accent3"/>
                </a:solidFill>
                <a:latin typeface="Manrope Medium"/>
                <a:ea typeface="Manrope Medium"/>
                <a:cs typeface="Manrope Medium"/>
                <a:sym typeface="Manrope Medium"/>
              </a:rPr>
              <a:t>C1</a:t>
            </a:r>
            <a:r>
              <a:rPr lang="en" sz="2000">
                <a:solidFill>
                  <a:schemeClr val="accent3"/>
                </a:solidFill>
                <a:latin typeface="Manrope Medium"/>
                <a:ea typeface="Manrope Medium"/>
                <a:cs typeface="Manrope Medium"/>
                <a:sym typeface="Manrope Medium"/>
              </a:rPr>
              <a:t>) </a:t>
            </a:r>
            <a:r>
              <a:rPr lang="en" sz="2000">
                <a:latin typeface="Manrope Medium"/>
                <a:ea typeface="Manrope Medium"/>
                <a:cs typeface="Manrope Medium"/>
                <a:sym typeface="Manrope Medium"/>
              </a:rPr>
              <a:t>Sử dụng index (tham chiếu)</a:t>
            </a:r>
            <a:endParaRPr>
              <a:latin typeface="Manrope"/>
              <a:ea typeface="Manrope"/>
              <a:cs typeface="Manrope"/>
              <a:sym typeface="Manrope"/>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Cú pháp: </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Ví dụ</a:t>
            </a:r>
            <a:endParaRPr>
              <a:latin typeface="Manrope"/>
              <a:ea typeface="Manrope"/>
              <a:cs typeface="Manrope"/>
              <a:sym typeface="Manrope"/>
            </a:endParaRPr>
          </a:p>
          <a:p>
            <a:pPr indent="0" lvl="0" marL="0" rtl="0" algn="l">
              <a:spcBef>
                <a:spcPts val="1000"/>
              </a:spcBef>
              <a:spcAft>
                <a:spcPts val="0"/>
              </a:spcAft>
              <a:buNone/>
            </a:pPr>
            <a:r>
              <a:t/>
            </a:r>
            <a:endParaRPr>
              <a:latin typeface="Manrope"/>
              <a:ea typeface="Manrope"/>
              <a:cs typeface="Manrope"/>
              <a:sym typeface="Manrope"/>
            </a:endParaRPr>
          </a:p>
          <a:p>
            <a:pPr indent="0" lvl="0" marL="0" rtl="0" algn="l">
              <a:spcBef>
                <a:spcPts val="1000"/>
              </a:spcBef>
              <a:spcAft>
                <a:spcPts val="0"/>
              </a:spcAft>
              <a:buNone/>
            </a:pPr>
            <a:r>
              <a:t/>
            </a:r>
            <a:endParaRPr>
              <a:latin typeface="Manrope"/>
              <a:ea typeface="Manrope"/>
              <a:cs typeface="Manrope"/>
              <a:sym typeface="Manrope"/>
            </a:endParaRPr>
          </a:p>
          <a:p>
            <a:pPr indent="0" lvl="0" marL="0" rtl="0" algn="l">
              <a:spcBef>
                <a:spcPts val="1000"/>
              </a:spcBef>
              <a:spcAft>
                <a:spcPts val="0"/>
              </a:spcAft>
              <a:buNone/>
            </a:pPr>
            <a:r>
              <a:rPr lang="en">
                <a:latin typeface="Manrope"/>
                <a:ea typeface="Manrope"/>
                <a:cs typeface="Manrope"/>
                <a:sym typeface="Manrope"/>
              </a:rPr>
              <a:t>	</a:t>
            </a:r>
            <a:endParaRPr>
              <a:latin typeface="Manrope"/>
              <a:ea typeface="Manrope"/>
              <a:cs typeface="Manrope"/>
              <a:sym typeface="Manrope"/>
            </a:endParaRPr>
          </a:p>
          <a:p>
            <a:pPr indent="0" lvl="0" marL="0" rtl="0" algn="l">
              <a:spcBef>
                <a:spcPts val="1000"/>
              </a:spcBef>
              <a:spcAft>
                <a:spcPts val="0"/>
              </a:spcAft>
              <a:buNone/>
            </a:pPr>
            <a:r>
              <a:rPr lang="en">
                <a:latin typeface="Manrope"/>
                <a:ea typeface="Manrope"/>
                <a:cs typeface="Manrope"/>
                <a:sym typeface="Manrope"/>
              </a:rPr>
              <a:t>	</a:t>
            </a:r>
            <a:r>
              <a:rPr lang="en">
                <a:latin typeface="Courier New"/>
                <a:ea typeface="Courier New"/>
                <a:cs typeface="Courier New"/>
                <a:sym typeface="Courier New"/>
              </a:rPr>
              <a:t>i</a:t>
            </a:r>
            <a:r>
              <a:rPr lang="en">
                <a:latin typeface="Courier New"/>
                <a:ea typeface="Courier New"/>
                <a:cs typeface="Courier New"/>
                <a:sym typeface="Courier New"/>
              </a:rPr>
              <a:t>nt marks[5] = {70,50,20,96,49};</a:t>
            </a:r>
            <a:endParaRPr>
              <a:latin typeface="Courier New"/>
              <a:ea typeface="Courier New"/>
              <a:cs typeface="Courier New"/>
              <a:sym typeface="Courier New"/>
            </a:endParaRPr>
          </a:p>
          <a:p>
            <a:pPr indent="0" lvl="0" marL="0" rtl="0" algn="l">
              <a:spcBef>
                <a:spcPts val="1000"/>
              </a:spcBef>
              <a:spcAft>
                <a:spcPts val="0"/>
              </a:spcAft>
              <a:buNone/>
            </a:pPr>
            <a:r>
              <a:rPr lang="en">
                <a:latin typeface="Courier New"/>
                <a:ea typeface="Courier New"/>
                <a:cs typeface="Courier New"/>
                <a:sym typeface="Courier New"/>
              </a:rPr>
              <a:t>	int sum = marks[2] + marks[0];</a:t>
            </a:r>
            <a:endParaRPr>
              <a:latin typeface="Courier New"/>
              <a:ea typeface="Courier New"/>
              <a:cs typeface="Courier New"/>
              <a:sym typeface="Courier New"/>
            </a:endParaRPr>
          </a:p>
          <a:p>
            <a:pPr indent="0" lvl="0" marL="0" rtl="0" algn="l">
              <a:spcBef>
                <a:spcPts val="1000"/>
              </a:spcBef>
              <a:spcAft>
                <a:spcPts val="1000"/>
              </a:spcAft>
              <a:buNone/>
            </a:pPr>
            <a:r>
              <a:rPr lang="en">
                <a:latin typeface="Manrope"/>
                <a:ea typeface="Manrope"/>
                <a:cs typeface="Manrope"/>
                <a:sym typeface="Manrope"/>
              </a:rPr>
              <a:t>	</a:t>
            </a:r>
            <a:endParaRPr>
              <a:latin typeface="Manrope"/>
              <a:ea typeface="Manrope"/>
              <a:cs typeface="Manrope"/>
              <a:sym typeface="Manrope"/>
            </a:endParaRPr>
          </a:p>
        </p:txBody>
      </p:sp>
      <p:sp>
        <p:nvSpPr>
          <p:cNvPr id="626" name="Google Shape;626;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27" name="Google Shape;627;p38"/>
          <p:cNvSpPr/>
          <p:nvPr/>
        </p:nvSpPr>
        <p:spPr>
          <a:xfrm>
            <a:off x="2413875" y="1718400"/>
            <a:ext cx="57036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a</a:t>
            </a:r>
            <a:r>
              <a:rPr lang="en">
                <a:latin typeface="Courier New"/>
                <a:ea typeface="Courier New"/>
                <a:cs typeface="Courier New"/>
                <a:sym typeface="Courier New"/>
              </a:rPr>
              <a:t>rrayName[index];</a:t>
            </a:r>
            <a:endParaRPr>
              <a:latin typeface="Courier New"/>
              <a:ea typeface="Courier New"/>
              <a:cs typeface="Courier New"/>
              <a:sym typeface="Courier New"/>
            </a:endParaRPr>
          </a:p>
        </p:txBody>
      </p:sp>
      <p:graphicFrame>
        <p:nvGraphicFramePr>
          <p:cNvPr id="628" name="Google Shape;628;p38"/>
          <p:cNvGraphicFramePr/>
          <p:nvPr/>
        </p:nvGraphicFramePr>
        <p:xfrm>
          <a:off x="634625" y="2310025"/>
          <a:ext cx="3000000" cy="3000000"/>
        </p:xfrm>
        <a:graphic>
          <a:graphicData uri="http://schemas.openxmlformats.org/drawingml/2006/table">
            <a:tbl>
              <a:tblPr>
                <a:noFill/>
                <a:tableStyleId>{B07683FA-E15A-4107-8D4D-58159C19E4B4}</a:tableStyleId>
              </a:tblPr>
              <a:tblGrid>
                <a:gridCol w="1206500"/>
                <a:gridCol w="1206500"/>
                <a:gridCol w="1206500"/>
                <a:gridCol w="1206500"/>
                <a:gridCol w="1206500"/>
                <a:gridCol w="1206500"/>
              </a:tblGrid>
              <a:tr h="381000">
                <a:tc>
                  <a:txBody>
                    <a:bodyPr/>
                    <a:lstStyle/>
                    <a:p>
                      <a:pPr indent="0" lvl="0" marL="0" rtl="0" algn="l">
                        <a:spcBef>
                          <a:spcPts val="0"/>
                        </a:spcBef>
                        <a:spcAft>
                          <a:spcPts val="0"/>
                        </a:spcAft>
                        <a:buNone/>
                      </a:pPr>
                      <a:r>
                        <a:rPr lang="en"/>
                        <a:t>Chỉ số</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r>
              <a:tr h="381000">
                <a:tc>
                  <a:txBody>
                    <a:bodyPr/>
                    <a:lstStyle/>
                    <a:p>
                      <a:pPr indent="0" lvl="0" marL="0" rtl="0" algn="l">
                        <a:spcBef>
                          <a:spcPts val="0"/>
                        </a:spcBef>
                        <a:spcAft>
                          <a:spcPts val="0"/>
                        </a:spcAft>
                        <a:buNone/>
                      </a:pPr>
                      <a:r>
                        <a:rPr lang="en"/>
                        <a:t>m</a:t>
                      </a:r>
                      <a:r>
                        <a:rPr lang="en"/>
                        <a:t>arks</a:t>
                      </a:r>
                      <a:endParaRPr/>
                    </a:p>
                  </a:txBody>
                  <a:tcPr marT="91425" marB="91425" marR="91425" marL="91425"/>
                </a:tc>
                <a:tc>
                  <a:txBody>
                    <a:bodyPr/>
                    <a:lstStyle/>
                    <a:p>
                      <a:pPr indent="0" lvl="0" marL="0" rtl="0" algn="l">
                        <a:spcBef>
                          <a:spcPts val="0"/>
                        </a:spcBef>
                        <a:spcAft>
                          <a:spcPts val="0"/>
                        </a:spcAft>
                        <a:buNone/>
                      </a:pPr>
                      <a:r>
                        <a:rPr lang="en"/>
                        <a:t>70</a:t>
                      </a:r>
                      <a:endParaRPr/>
                    </a:p>
                  </a:txBody>
                  <a:tcPr marT="91425" marB="91425" marR="91425" marL="91425"/>
                </a:tc>
                <a:tc>
                  <a:txBody>
                    <a:bodyPr/>
                    <a:lstStyle/>
                    <a:p>
                      <a:pPr indent="0" lvl="0" marL="0" rtl="0" algn="l">
                        <a:spcBef>
                          <a:spcPts val="0"/>
                        </a:spcBef>
                        <a:spcAft>
                          <a:spcPts val="0"/>
                        </a:spcAft>
                        <a:buNone/>
                      </a:pPr>
                      <a:r>
                        <a:rPr lang="en"/>
                        <a:t>50</a:t>
                      </a:r>
                      <a:endParaRPr/>
                    </a:p>
                  </a:txBody>
                  <a:tcPr marT="91425" marB="91425" marR="91425" marL="91425"/>
                </a:tc>
                <a:tc>
                  <a:txBody>
                    <a:bodyPr/>
                    <a:lstStyle/>
                    <a:p>
                      <a:pPr indent="0" lvl="0" marL="0" rtl="0" algn="l">
                        <a:spcBef>
                          <a:spcPts val="0"/>
                        </a:spcBef>
                        <a:spcAft>
                          <a:spcPts val="0"/>
                        </a:spcAft>
                        <a:buNone/>
                      </a:pPr>
                      <a:r>
                        <a:rPr lang="en"/>
                        <a:t>20</a:t>
                      </a:r>
                      <a:endParaRPr/>
                    </a:p>
                  </a:txBody>
                  <a:tcPr marT="91425" marB="91425" marR="91425" marL="91425"/>
                </a:tc>
                <a:tc>
                  <a:txBody>
                    <a:bodyPr/>
                    <a:lstStyle/>
                    <a:p>
                      <a:pPr indent="0" lvl="0" marL="0" rtl="0" algn="l">
                        <a:spcBef>
                          <a:spcPts val="0"/>
                        </a:spcBef>
                        <a:spcAft>
                          <a:spcPts val="0"/>
                        </a:spcAft>
                        <a:buNone/>
                      </a:pPr>
                      <a:r>
                        <a:rPr lang="en"/>
                        <a:t>96</a:t>
                      </a:r>
                      <a:endParaRPr/>
                    </a:p>
                  </a:txBody>
                  <a:tcPr marT="91425" marB="91425" marR="91425" marL="91425"/>
                </a:tc>
                <a:tc>
                  <a:txBody>
                    <a:bodyPr/>
                    <a:lstStyle/>
                    <a:p>
                      <a:pPr indent="0" lvl="0" marL="0" rtl="0" algn="l">
                        <a:spcBef>
                          <a:spcPts val="0"/>
                        </a:spcBef>
                        <a:spcAft>
                          <a:spcPts val="0"/>
                        </a:spcAft>
                        <a:buNone/>
                      </a:pPr>
                      <a:r>
                        <a:rPr lang="en"/>
                        <a:t>49</a:t>
                      </a:r>
                      <a:endParaRPr/>
                    </a:p>
                  </a:txBody>
                  <a:tcPr marT="91425" marB="91425" marR="91425" marL="91425"/>
                </a:tc>
              </a:tr>
            </a:tbl>
          </a:graphicData>
        </a:graphic>
      </p:graphicFrame>
      <p:sp>
        <p:nvSpPr>
          <p:cNvPr id="629" name="Google Shape;629;p38"/>
          <p:cNvSpPr/>
          <p:nvPr/>
        </p:nvSpPr>
        <p:spPr>
          <a:xfrm>
            <a:off x="6007325" y="3422975"/>
            <a:ext cx="1866300" cy="1056900"/>
          </a:xfrm>
          <a:prstGeom prst="wedgeRoundRectCallout">
            <a:avLst>
              <a:gd fmla="val -158028" name="adj1"/>
              <a:gd fmla="val 10701" name="adj2"/>
              <a:gd fmla="val 0" name="adj3"/>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Manrope"/>
                <a:ea typeface="Manrope"/>
                <a:cs typeface="Manrope"/>
                <a:sym typeface="Manrope"/>
              </a:rPr>
              <a:t>Giá trị của </a:t>
            </a:r>
            <a:r>
              <a:rPr b="1" lang="en" sz="1200">
                <a:latin typeface="Manrope"/>
                <a:ea typeface="Manrope"/>
                <a:cs typeface="Manrope"/>
                <a:sym typeface="Manrope"/>
              </a:rPr>
              <a:t>sum</a:t>
            </a:r>
            <a:r>
              <a:rPr lang="en" sz="1200">
                <a:latin typeface="Manrope"/>
                <a:ea typeface="Manrope"/>
                <a:cs typeface="Manrope"/>
                <a:sym typeface="Manrope"/>
              </a:rPr>
              <a:t> bằng bao nhiêu?</a:t>
            </a:r>
            <a:endParaRPr sz="1200">
              <a:latin typeface="Manrope"/>
              <a:ea typeface="Manrope"/>
              <a:cs typeface="Manrope"/>
              <a:sym typeface="Manrop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39"/>
          <p:cNvSpPr txBox="1"/>
          <p:nvPr>
            <p:ph type="title"/>
          </p:nvPr>
        </p:nvSpPr>
        <p:spPr>
          <a:xfrm>
            <a:off x="715100" y="535000"/>
            <a:ext cx="83904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Truy cập đến một phần tử của mảng</a:t>
            </a:r>
            <a:endParaRPr b="1">
              <a:latin typeface="Manrope"/>
              <a:ea typeface="Manrope"/>
              <a:cs typeface="Manrope"/>
              <a:sym typeface="Manrope"/>
            </a:endParaRPr>
          </a:p>
        </p:txBody>
      </p:sp>
      <p:sp>
        <p:nvSpPr>
          <p:cNvPr id="635" name="Google Shape;635;p39"/>
          <p:cNvSpPr txBox="1"/>
          <p:nvPr>
            <p:ph idx="1" type="body"/>
          </p:nvPr>
        </p:nvSpPr>
        <p:spPr>
          <a:xfrm>
            <a:off x="114200" y="1242450"/>
            <a:ext cx="91440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Manrope Medium"/>
                <a:ea typeface="Manrope Medium"/>
                <a:cs typeface="Manrope Medium"/>
                <a:sym typeface="Manrope Medium"/>
              </a:rPr>
              <a:t>(C2) </a:t>
            </a:r>
            <a:r>
              <a:rPr lang="en" sz="2000">
                <a:latin typeface="Manrope Medium"/>
                <a:ea typeface="Manrope Medium"/>
                <a:cs typeface="Manrope Medium"/>
                <a:sym typeface="Manrope Medium"/>
              </a:rPr>
              <a:t>Sử dụng </a:t>
            </a:r>
            <a:r>
              <a:rPr lang="en" sz="2000">
                <a:latin typeface="Manrope Medium"/>
                <a:ea typeface="Manrope Medium"/>
                <a:cs typeface="Manrope Medium"/>
                <a:sym typeface="Manrope Medium"/>
              </a:rPr>
              <a:t>con trỏ</a:t>
            </a:r>
            <a:endParaRPr>
              <a:latin typeface="Manrope"/>
              <a:ea typeface="Manrope"/>
              <a:cs typeface="Manrope"/>
              <a:sym typeface="Manrope"/>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Cú pháp: </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Ví dụ</a:t>
            </a:r>
            <a:endParaRPr>
              <a:latin typeface="Manrope"/>
              <a:ea typeface="Manrope"/>
              <a:cs typeface="Manrope"/>
              <a:sym typeface="Manrope"/>
            </a:endParaRPr>
          </a:p>
          <a:p>
            <a:pPr indent="0" lvl="0" marL="0" rtl="0" algn="l">
              <a:spcBef>
                <a:spcPts val="1000"/>
              </a:spcBef>
              <a:spcAft>
                <a:spcPts val="0"/>
              </a:spcAft>
              <a:buNone/>
            </a:pPr>
            <a:r>
              <a:t/>
            </a:r>
            <a:endParaRPr>
              <a:latin typeface="Manrope"/>
              <a:ea typeface="Manrope"/>
              <a:cs typeface="Manrope"/>
              <a:sym typeface="Manrope"/>
            </a:endParaRPr>
          </a:p>
          <a:p>
            <a:pPr indent="0" lvl="0" marL="0" rtl="0" algn="l">
              <a:spcBef>
                <a:spcPts val="1000"/>
              </a:spcBef>
              <a:spcAft>
                <a:spcPts val="0"/>
              </a:spcAft>
              <a:buNone/>
            </a:pPr>
            <a:r>
              <a:t/>
            </a:r>
            <a:endParaRPr>
              <a:latin typeface="Manrope"/>
              <a:ea typeface="Manrope"/>
              <a:cs typeface="Manrope"/>
              <a:sym typeface="Manrope"/>
            </a:endParaRPr>
          </a:p>
          <a:p>
            <a:pPr indent="0" lvl="0" marL="0" rtl="0" algn="l">
              <a:spcBef>
                <a:spcPts val="1000"/>
              </a:spcBef>
              <a:spcAft>
                <a:spcPts val="0"/>
              </a:spcAft>
              <a:buNone/>
            </a:pPr>
            <a:r>
              <a:rPr lang="en">
                <a:latin typeface="Manrope"/>
                <a:ea typeface="Manrope"/>
                <a:cs typeface="Manrope"/>
                <a:sym typeface="Manrope"/>
              </a:rPr>
              <a:t>	</a:t>
            </a:r>
            <a:endParaRPr>
              <a:latin typeface="Manrope"/>
              <a:ea typeface="Manrope"/>
              <a:cs typeface="Manrope"/>
              <a:sym typeface="Manrope"/>
            </a:endParaRPr>
          </a:p>
          <a:p>
            <a:pPr indent="0" lvl="0" marL="0" rtl="0" algn="l">
              <a:spcBef>
                <a:spcPts val="1000"/>
              </a:spcBef>
              <a:spcAft>
                <a:spcPts val="0"/>
              </a:spcAft>
              <a:buNone/>
            </a:pPr>
            <a:r>
              <a:rPr lang="en">
                <a:latin typeface="Manrope"/>
                <a:ea typeface="Manrope"/>
                <a:cs typeface="Manrope"/>
                <a:sym typeface="Manrope"/>
              </a:rPr>
              <a:t>	</a:t>
            </a:r>
            <a:r>
              <a:rPr lang="en">
                <a:latin typeface="Courier New"/>
                <a:ea typeface="Courier New"/>
                <a:cs typeface="Courier New"/>
                <a:sym typeface="Courier New"/>
              </a:rPr>
              <a:t>int marks[5] = {70,50,20,96,49};</a:t>
            </a:r>
            <a:endParaRPr>
              <a:latin typeface="Courier New"/>
              <a:ea typeface="Courier New"/>
              <a:cs typeface="Courier New"/>
              <a:sym typeface="Courier New"/>
            </a:endParaRPr>
          </a:p>
          <a:p>
            <a:pPr indent="0" lvl="0" marL="0" rtl="0" algn="l">
              <a:spcBef>
                <a:spcPts val="1000"/>
              </a:spcBef>
              <a:spcAft>
                <a:spcPts val="0"/>
              </a:spcAft>
              <a:buNone/>
            </a:pPr>
            <a:r>
              <a:rPr lang="en">
                <a:latin typeface="Courier New"/>
                <a:ea typeface="Courier New"/>
                <a:cs typeface="Courier New"/>
                <a:sym typeface="Courier New"/>
              </a:rPr>
              <a:t>	int sum = *marks + *(marks+3);</a:t>
            </a:r>
            <a:endParaRPr>
              <a:latin typeface="Courier New"/>
              <a:ea typeface="Courier New"/>
              <a:cs typeface="Courier New"/>
              <a:sym typeface="Courier New"/>
            </a:endParaRPr>
          </a:p>
          <a:p>
            <a:pPr indent="0" lvl="0" marL="0" rtl="0" algn="l">
              <a:spcBef>
                <a:spcPts val="1000"/>
              </a:spcBef>
              <a:spcAft>
                <a:spcPts val="1000"/>
              </a:spcAft>
              <a:buNone/>
            </a:pPr>
            <a:r>
              <a:rPr lang="en">
                <a:latin typeface="Manrope"/>
                <a:ea typeface="Manrope"/>
                <a:cs typeface="Manrope"/>
                <a:sym typeface="Manrope"/>
              </a:rPr>
              <a:t>	</a:t>
            </a:r>
            <a:endParaRPr>
              <a:latin typeface="Manrope"/>
              <a:ea typeface="Manrope"/>
              <a:cs typeface="Manrope"/>
              <a:sym typeface="Manrope"/>
            </a:endParaRPr>
          </a:p>
        </p:txBody>
      </p:sp>
      <p:sp>
        <p:nvSpPr>
          <p:cNvPr id="636" name="Google Shape;636;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37" name="Google Shape;637;p39"/>
          <p:cNvSpPr/>
          <p:nvPr/>
        </p:nvSpPr>
        <p:spPr>
          <a:xfrm>
            <a:off x="2413875" y="1718400"/>
            <a:ext cx="57036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a:t>
            </a:r>
            <a:r>
              <a:rPr lang="en">
                <a:latin typeface="Courier New"/>
                <a:ea typeface="Courier New"/>
                <a:cs typeface="Courier New"/>
                <a:sym typeface="Courier New"/>
              </a:rPr>
              <a:t>arrayName+i);</a:t>
            </a:r>
            <a:endParaRPr>
              <a:latin typeface="Courier New"/>
              <a:ea typeface="Courier New"/>
              <a:cs typeface="Courier New"/>
              <a:sym typeface="Courier New"/>
            </a:endParaRPr>
          </a:p>
        </p:txBody>
      </p:sp>
      <p:graphicFrame>
        <p:nvGraphicFramePr>
          <p:cNvPr id="638" name="Google Shape;638;p39"/>
          <p:cNvGraphicFramePr/>
          <p:nvPr/>
        </p:nvGraphicFramePr>
        <p:xfrm>
          <a:off x="634625" y="2310025"/>
          <a:ext cx="3000000" cy="3000000"/>
        </p:xfrm>
        <a:graphic>
          <a:graphicData uri="http://schemas.openxmlformats.org/drawingml/2006/table">
            <a:tbl>
              <a:tblPr>
                <a:noFill/>
                <a:tableStyleId>{B07683FA-E15A-4107-8D4D-58159C19E4B4}</a:tableStyleId>
              </a:tblPr>
              <a:tblGrid>
                <a:gridCol w="1206500"/>
                <a:gridCol w="1206500"/>
                <a:gridCol w="1206500"/>
                <a:gridCol w="1206500"/>
                <a:gridCol w="1206500"/>
                <a:gridCol w="1206500"/>
              </a:tblGrid>
              <a:tr h="381000">
                <a:tc>
                  <a:txBody>
                    <a:bodyPr/>
                    <a:lstStyle/>
                    <a:p>
                      <a:pPr indent="0" lvl="0" marL="0" rtl="0" algn="l">
                        <a:spcBef>
                          <a:spcPts val="0"/>
                        </a:spcBef>
                        <a:spcAft>
                          <a:spcPts val="0"/>
                        </a:spcAft>
                        <a:buNone/>
                      </a:pPr>
                      <a:r>
                        <a:rPr lang="en"/>
                        <a:t>Chỉ số</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r>
              <a:tr h="381000">
                <a:tc>
                  <a:txBody>
                    <a:bodyPr/>
                    <a:lstStyle/>
                    <a:p>
                      <a:pPr indent="0" lvl="0" marL="0" rtl="0" algn="l">
                        <a:spcBef>
                          <a:spcPts val="0"/>
                        </a:spcBef>
                        <a:spcAft>
                          <a:spcPts val="0"/>
                        </a:spcAft>
                        <a:buNone/>
                      </a:pPr>
                      <a:r>
                        <a:rPr lang="en"/>
                        <a:t>marks</a:t>
                      </a:r>
                      <a:endParaRPr/>
                    </a:p>
                  </a:txBody>
                  <a:tcPr marT="91425" marB="91425" marR="91425" marL="91425"/>
                </a:tc>
                <a:tc>
                  <a:txBody>
                    <a:bodyPr/>
                    <a:lstStyle/>
                    <a:p>
                      <a:pPr indent="0" lvl="0" marL="0" rtl="0" algn="l">
                        <a:spcBef>
                          <a:spcPts val="0"/>
                        </a:spcBef>
                        <a:spcAft>
                          <a:spcPts val="0"/>
                        </a:spcAft>
                        <a:buNone/>
                      </a:pPr>
                      <a:r>
                        <a:rPr lang="en"/>
                        <a:t>70</a:t>
                      </a:r>
                      <a:endParaRPr/>
                    </a:p>
                  </a:txBody>
                  <a:tcPr marT="91425" marB="91425" marR="91425" marL="91425"/>
                </a:tc>
                <a:tc>
                  <a:txBody>
                    <a:bodyPr/>
                    <a:lstStyle/>
                    <a:p>
                      <a:pPr indent="0" lvl="0" marL="0" rtl="0" algn="l">
                        <a:spcBef>
                          <a:spcPts val="0"/>
                        </a:spcBef>
                        <a:spcAft>
                          <a:spcPts val="0"/>
                        </a:spcAft>
                        <a:buNone/>
                      </a:pPr>
                      <a:r>
                        <a:rPr lang="en"/>
                        <a:t>50</a:t>
                      </a:r>
                      <a:endParaRPr/>
                    </a:p>
                  </a:txBody>
                  <a:tcPr marT="91425" marB="91425" marR="91425" marL="91425"/>
                </a:tc>
                <a:tc>
                  <a:txBody>
                    <a:bodyPr/>
                    <a:lstStyle/>
                    <a:p>
                      <a:pPr indent="0" lvl="0" marL="0" rtl="0" algn="l">
                        <a:spcBef>
                          <a:spcPts val="0"/>
                        </a:spcBef>
                        <a:spcAft>
                          <a:spcPts val="0"/>
                        </a:spcAft>
                        <a:buNone/>
                      </a:pPr>
                      <a:r>
                        <a:rPr lang="en"/>
                        <a:t>20</a:t>
                      </a:r>
                      <a:endParaRPr/>
                    </a:p>
                  </a:txBody>
                  <a:tcPr marT="91425" marB="91425" marR="91425" marL="91425"/>
                </a:tc>
                <a:tc>
                  <a:txBody>
                    <a:bodyPr/>
                    <a:lstStyle/>
                    <a:p>
                      <a:pPr indent="0" lvl="0" marL="0" rtl="0" algn="l">
                        <a:spcBef>
                          <a:spcPts val="0"/>
                        </a:spcBef>
                        <a:spcAft>
                          <a:spcPts val="0"/>
                        </a:spcAft>
                        <a:buNone/>
                      </a:pPr>
                      <a:r>
                        <a:rPr lang="en"/>
                        <a:t>96</a:t>
                      </a:r>
                      <a:endParaRPr/>
                    </a:p>
                  </a:txBody>
                  <a:tcPr marT="91425" marB="91425" marR="91425" marL="91425"/>
                </a:tc>
                <a:tc>
                  <a:txBody>
                    <a:bodyPr/>
                    <a:lstStyle/>
                    <a:p>
                      <a:pPr indent="0" lvl="0" marL="0" rtl="0" algn="l">
                        <a:spcBef>
                          <a:spcPts val="0"/>
                        </a:spcBef>
                        <a:spcAft>
                          <a:spcPts val="0"/>
                        </a:spcAft>
                        <a:buNone/>
                      </a:pPr>
                      <a:r>
                        <a:rPr lang="en"/>
                        <a:t>49</a:t>
                      </a:r>
                      <a:endParaRPr/>
                    </a:p>
                  </a:txBody>
                  <a:tcPr marT="91425" marB="91425" marR="91425" marL="91425"/>
                </a:tc>
              </a:tr>
            </a:tbl>
          </a:graphicData>
        </a:graphic>
      </p:graphicFrame>
      <p:sp>
        <p:nvSpPr>
          <p:cNvPr id="639" name="Google Shape;639;p39"/>
          <p:cNvSpPr/>
          <p:nvPr/>
        </p:nvSpPr>
        <p:spPr>
          <a:xfrm>
            <a:off x="6007325" y="3422975"/>
            <a:ext cx="1866300" cy="1056900"/>
          </a:xfrm>
          <a:prstGeom prst="wedgeRoundRectCallout">
            <a:avLst>
              <a:gd fmla="val -158028" name="adj1"/>
              <a:gd fmla="val 10701" name="adj2"/>
              <a:gd fmla="val 0" name="adj3"/>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Manrope"/>
                <a:ea typeface="Manrope"/>
                <a:cs typeface="Manrope"/>
                <a:sym typeface="Manrope"/>
              </a:rPr>
              <a:t>Giá trị của </a:t>
            </a:r>
            <a:r>
              <a:rPr b="1" lang="en" sz="1200">
                <a:latin typeface="Manrope"/>
                <a:ea typeface="Manrope"/>
                <a:cs typeface="Manrope"/>
                <a:sym typeface="Manrope"/>
              </a:rPr>
              <a:t>sum</a:t>
            </a:r>
            <a:r>
              <a:rPr lang="en" sz="1200">
                <a:latin typeface="Manrope"/>
                <a:ea typeface="Manrope"/>
                <a:cs typeface="Manrope"/>
                <a:sym typeface="Manrope"/>
              </a:rPr>
              <a:t> bằng bao nhiêu?</a:t>
            </a:r>
            <a:endParaRPr sz="1200">
              <a:latin typeface="Manrope"/>
              <a:ea typeface="Manrope"/>
              <a:cs typeface="Manrope"/>
              <a:sym typeface="Manrop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2"/>
          <p:cNvSpPr txBox="1"/>
          <p:nvPr>
            <p:ph type="title"/>
          </p:nvPr>
        </p:nvSpPr>
        <p:spPr>
          <a:xfrm>
            <a:off x="786150" y="308120"/>
            <a:ext cx="7571700" cy="70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400"/>
              <a:t>THÔNG TIN LIÊN HỆ</a:t>
            </a:r>
            <a:endParaRPr b="1" sz="3400"/>
          </a:p>
        </p:txBody>
      </p:sp>
      <p:sp>
        <p:nvSpPr>
          <p:cNvPr id="268" name="Google Shape;268;p22"/>
          <p:cNvSpPr txBox="1"/>
          <p:nvPr/>
        </p:nvSpPr>
        <p:spPr>
          <a:xfrm>
            <a:off x="786150" y="1164825"/>
            <a:ext cx="7415400" cy="32439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b="1" lang="en" sz="2000">
                <a:solidFill>
                  <a:srgbClr val="0091EA"/>
                </a:solidFill>
                <a:latin typeface="Source Sans Pro"/>
                <a:ea typeface="Source Sans Pro"/>
                <a:cs typeface="Source Sans Pro"/>
                <a:sym typeface="Source Sans Pro"/>
              </a:rPr>
              <a:t>SAKAI:</a:t>
            </a:r>
            <a:r>
              <a:rPr lang="en" sz="1700">
                <a:solidFill>
                  <a:schemeClr val="dk1"/>
                </a:solidFill>
                <a:latin typeface="Source Sans Pro"/>
                <a:ea typeface="Source Sans Pro"/>
                <a:cs typeface="Source Sans Pro"/>
                <a:sym typeface="Source Sans Pro"/>
              </a:rPr>
              <a:t> </a:t>
            </a:r>
            <a:r>
              <a:rPr lang="en" sz="1700">
                <a:solidFill>
                  <a:schemeClr val="dk1"/>
                </a:solidFill>
                <a:latin typeface="Source Sans Pro"/>
                <a:ea typeface="Source Sans Pro"/>
                <a:cs typeface="Source Sans Pro"/>
                <a:sym typeface="Source Sans Pro"/>
              </a:rPr>
              <a:t>mcslearn.hcmus.edu.vn</a:t>
            </a:r>
            <a:endParaRPr b="1" sz="2000">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sz="2000">
                <a:solidFill>
                  <a:srgbClr val="0091EA"/>
                </a:solidFill>
                <a:latin typeface="Source Sans Pro"/>
                <a:ea typeface="Source Sans Pro"/>
                <a:cs typeface="Source Sans Pro"/>
                <a:sym typeface="Source Sans Pro"/>
              </a:rPr>
              <a:t>GMAIL:</a:t>
            </a:r>
            <a:r>
              <a:rPr lang="en" sz="2000">
                <a:solidFill>
                  <a:srgbClr val="0091EA"/>
                </a:solidFill>
                <a:latin typeface="Source Sans Pro"/>
                <a:ea typeface="Source Sans Pro"/>
                <a:cs typeface="Source Sans Pro"/>
                <a:sym typeface="Source Sans Pro"/>
              </a:rPr>
              <a:t> </a:t>
            </a:r>
            <a:r>
              <a:rPr lang="en" sz="1700">
                <a:solidFill>
                  <a:schemeClr val="dk1"/>
                </a:solidFill>
                <a:latin typeface="Source Sans Pro"/>
                <a:ea typeface="Source Sans Pro"/>
                <a:cs typeface="Source Sans Pro"/>
                <a:sym typeface="Source Sans Pro"/>
              </a:rPr>
              <a:t>ta.tintth.hcmus@gmail.com</a:t>
            </a:r>
            <a:endParaRPr sz="1700">
              <a:solidFill>
                <a:schemeClr val="dk1"/>
              </a:solidFill>
              <a:latin typeface="Source Sans Pro"/>
              <a:ea typeface="Source Sans Pro"/>
              <a:cs typeface="Source Sans Pro"/>
              <a:sym typeface="Source Sans Pro"/>
            </a:endParaRPr>
          </a:p>
          <a:p>
            <a:pPr indent="0" lvl="0" marL="0" rtl="0" algn="l">
              <a:spcBef>
                <a:spcPts val="600"/>
              </a:spcBef>
              <a:spcAft>
                <a:spcPts val="0"/>
              </a:spcAft>
              <a:buNone/>
            </a:pPr>
            <a:r>
              <a:t/>
            </a:r>
            <a:endParaRPr sz="1700">
              <a:solidFill>
                <a:schemeClr val="dk1"/>
              </a:solidFill>
              <a:latin typeface="Source Sans Pro"/>
              <a:ea typeface="Source Sans Pro"/>
              <a:cs typeface="Source Sans Pro"/>
              <a:sym typeface="Source Sans Pro"/>
            </a:endParaRPr>
          </a:p>
          <a:p>
            <a:pPr indent="0" lvl="0" marL="0" marR="0" rtl="0" algn="l">
              <a:lnSpc>
                <a:spcPct val="100000"/>
              </a:lnSpc>
              <a:spcBef>
                <a:spcPts val="600"/>
              </a:spcBef>
              <a:spcAft>
                <a:spcPts val="0"/>
              </a:spcAft>
              <a:buNone/>
            </a:pPr>
            <a:r>
              <a:rPr b="1" lang="en" sz="2000">
                <a:solidFill>
                  <a:srgbClr val="0091EA"/>
                </a:solidFill>
                <a:latin typeface="Source Sans Pro"/>
                <a:ea typeface="Source Sans Pro"/>
                <a:cs typeface="Source Sans Pro"/>
                <a:sym typeface="Source Sans Pro"/>
              </a:rPr>
              <a:t>GHI CHÚ:</a:t>
            </a:r>
            <a:endParaRPr b="1" sz="2000">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lang="en" sz="1700">
                <a:solidFill>
                  <a:srgbClr val="263238"/>
                </a:solidFill>
                <a:latin typeface="Source Sans Pro"/>
                <a:ea typeface="Source Sans Pro"/>
                <a:cs typeface="Source Sans Pro"/>
                <a:sym typeface="Source Sans Pro"/>
              </a:rPr>
              <a:t>Tiêu đề mail (bắt buộc):</a:t>
            </a:r>
            <a:endParaRPr sz="1700">
              <a:solidFill>
                <a:srgbClr val="263238"/>
              </a:solidFill>
              <a:latin typeface="Source Sans Pro"/>
              <a:ea typeface="Source Sans Pro"/>
              <a:cs typeface="Source Sans Pro"/>
              <a:sym typeface="Source Sans Pro"/>
            </a:endParaRPr>
          </a:p>
          <a:p>
            <a:pPr indent="0" lvl="0" marL="0" rtl="0" algn="l">
              <a:spcBef>
                <a:spcPts val="600"/>
              </a:spcBef>
              <a:spcAft>
                <a:spcPts val="0"/>
              </a:spcAft>
              <a:buNone/>
            </a:pPr>
            <a:r>
              <a:rPr lang="en" sz="1700">
                <a:solidFill>
                  <a:srgbClr val="263238"/>
                </a:solidFill>
                <a:latin typeface="Source Sans Pro"/>
                <a:ea typeface="Source Sans Pro"/>
                <a:cs typeface="Source Sans Pro"/>
                <a:sym typeface="Source Sans Pro"/>
              </a:rPr>
              <a:t>[</a:t>
            </a:r>
            <a:r>
              <a:rPr lang="en" sz="1700">
                <a:solidFill>
                  <a:srgbClr val="263238"/>
                </a:solidFill>
                <a:latin typeface="Source Sans Pro"/>
                <a:ea typeface="Source Sans Pro"/>
                <a:cs typeface="Source Sans Pro"/>
                <a:sym typeface="Source Sans Pro"/>
              </a:rPr>
              <a:t>CTDL25</a:t>
            </a:r>
            <a:r>
              <a:rPr lang="en" sz="1700">
                <a:solidFill>
                  <a:srgbClr val="263238"/>
                </a:solidFill>
                <a:latin typeface="Source Sans Pro"/>
                <a:ea typeface="Source Sans Pro"/>
                <a:cs typeface="Source Sans Pro"/>
                <a:sym typeface="Source Sans Pro"/>
              </a:rPr>
              <a:t>] [Tiêu đề thư]</a:t>
            </a:r>
            <a:endParaRPr sz="1700">
              <a:solidFill>
                <a:srgbClr val="263238"/>
              </a:solidFill>
              <a:latin typeface="Source Sans Pro"/>
              <a:ea typeface="Source Sans Pro"/>
              <a:cs typeface="Source Sans Pro"/>
              <a:sym typeface="Source Sans Pro"/>
            </a:endParaRPr>
          </a:p>
          <a:p>
            <a:pPr indent="0" lvl="0" marL="0" rtl="0" algn="l">
              <a:spcBef>
                <a:spcPts val="600"/>
              </a:spcBef>
              <a:spcAft>
                <a:spcPts val="0"/>
              </a:spcAft>
              <a:buNone/>
            </a:pPr>
            <a:r>
              <a:rPr lang="en">
                <a:solidFill>
                  <a:schemeClr val="accent3"/>
                </a:solidFill>
                <a:latin typeface="Source Sans Pro"/>
                <a:ea typeface="Source Sans Pro"/>
                <a:cs typeface="Source Sans Pro"/>
                <a:sym typeface="Source Sans Pro"/>
              </a:rPr>
              <a:t>VD: [</a:t>
            </a:r>
            <a:r>
              <a:rPr lang="en">
                <a:solidFill>
                  <a:schemeClr val="accent3"/>
                </a:solidFill>
                <a:latin typeface="Source Sans Pro"/>
                <a:ea typeface="Source Sans Pro"/>
                <a:cs typeface="Source Sans Pro"/>
                <a:sym typeface="Source Sans Pro"/>
              </a:rPr>
              <a:t>CTDL25</a:t>
            </a:r>
            <a:r>
              <a:rPr lang="en">
                <a:solidFill>
                  <a:schemeClr val="accent3"/>
                </a:solidFill>
                <a:latin typeface="Source Sans Pro"/>
                <a:ea typeface="Source Sans Pro"/>
                <a:cs typeface="Source Sans Pro"/>
                <a:sym typeface="Source Sans Pro"/>
              </a:rPr>
              <a:t>] HỎI BÀI</a:t>
            </a:r>
            <a:endParaRPr>
              <a:solidFill>
                <a:schemeClr val="accent3"/>
              </a:solidFill>
              <a:latin typeface="Source Sans Pro"/>
              <a:ea typeface="Source Sans Pro"/>
              <a:cs typeface="Source Sans Pro"/>
              <a:sym typeface="Source Sans Pro"/>
            </a:endParaRPr>
          </a:p>
          <a:p>
            <a:pPr indent="0" lvl="0" marL="0" rtl="0" algn="l">
              <a:spcBef>
                <a:spcPts val="600"/>
              </a:spcBef>
              <a:spcAft>
                <a:spcPts val="0"/>
              </a:spcAft>
              <a:buNone/>
            </a:pPr>
            <a:r>
              <a:rPr lang="en" sz="1700">
                <a:solidFill>
                  <a:srgbClr val="263238"/>
                </a:solidFill>
                <a:latin typeface="Source Sans Pro"/>
                <a:ea typeface="Source Sans Pro"/>
                <a:cs typeface="Source Sans Pro"/>
                <a:sym typeface="Source Sans Pro"/>
              </a:rPr>
              <a:t>Gửi email kèm giới thiệu họ tên, MSSV và tên ca học.</a:t>
            </a:r>
            <a:endParaRPr sz="1700">
              <a:solidFill>
                <a:srgbClr val="263238"/>
              </a:solidFill>
              <a:latin typeface="Source Sans Pro"/>
              <a:ea typeface="Source Sans Pro"/>
              <a:cs typeface="Source Sans Pro"/>
              <a:sym typeface="Source Sans Pro"/>
            </a:endParaRPr>
          </a:p>
          <a:p>
            <a:pPr indent="0" lvl="0" marL="0" rtl="0" algn="l">
              <a:spcBef>
                <a:spcPts val="600"/>
              </a:spcBef>
              <a:spcAft>
                <a:spcPts val="0"/>
              </a:spcAft>
              <a:buNone/>
            </a:pPr>
            <a:r>
              <a:t/>
            </a:r>
            <a:endParaRPr sz="2000">
              <a:solidFill>
                <a:srgbClr val="263238"/>
              </a:solidFill>
              <a:latin typeface="Source Sans Pro"/>
              <a:ea typeface="Source Sans Pro"/>
              <a:cs typeface="Source Sans Pro"/>
              <a:sym typeface="Source Sans Pro"/>
            </a:endParaRPr>
          </a:p>
        </p:txBody>
      </p:sp>
      <p:sp>
        <p:nvSpPr>
          <p:cNvPr id="269" name="Google Shape;269;p22"/>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270" name="Google Shape;270;p22"/>
          <p:cNvGrpSpPr/>
          <p:nvPr/>
        </p:nvGrpSpPr>
        <p:grpSpPr>
          <a:xfrm flipH="1">
            <a:off x="6537634" y="452822"/>
            <a:ext cx="2606366" cy="1793059"/>
            <a:chOff x="4388650" y="2224200"/>
            <a:chExt cx="1707525" cy="1174775"/>
          </a:xfrm>
        </p:grpSpPr>
        <p:sp>
          <p:nvSpPr>
            <p:cNvPr id="271" name="Google Shape;271;p22"/>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2"/>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2"/>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2"/>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2"/>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2"/>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2"/>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2"/>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2"/>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2"/>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2"/>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2"/>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2"/>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2"/>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2"/>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2"/>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2"/>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2"/>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2"/>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2"/>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2"/>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2"/>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2"/>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2"/>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2"/>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2"/>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2"/>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2"/>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2"/>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2"/>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2"/>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2"/>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2"/>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2"/>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2"/>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2"/>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2"/>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2"/>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2"/>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2"/>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2"/>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2"/>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2"/>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2"/>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2"/>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2"/>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2"/>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2"/>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2"/>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2"/>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2"/>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2"/>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2"/>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2"/>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2"/>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2"/>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2"/>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2"/>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2"/>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2"/>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2"/>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2"/>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2"/>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2"/>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2"/>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40"/>
          <p:cNvSpPr txBox="1"/>
          <p:nvPr>
            <p:ph type="title"/>
          </p:nvPr>
        </p:nvSpPr>
        <p:spPr>
          <a:xfrm>
            <a:off x="376800" y="535050"/>
            <a:ext cx="83904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Truy cập vào</a:t>
            </a:r>
            <a:r>
              <a:rPr b="1" lang="en">
                <a:latin typeface="Manrope"/>
                <a:ea typeface="Manrope"/>
                <a:cs typeface="Manrope"/>
                <a:sym typeface="Manrope"/>
              </a:rPr>
              <a:t> phần tử của mảng</a:t>
            </a:r>
            <a:endParaRPr b="1">
              <a:latin typeface="Manrope"/>
              <a:ea typeface="Manrope"/>
              <a:cs typeface="Manrope"/>
              <a:sym typeface="Manrope"/>
            </a:endParaRPr>
          </a:p>
        </p:txBody>
      </p:sp>
      <p:sp>
        <p:nvSpPr>
          <p:cNvPr id="645" name="Google Shape;645;p40"/>
          <p:cNvSpPr txBox="1"/>
          <p:nvPr>
            <p:ph idx="1" type="body"/>
          </p:nvPr>
        </p:nvSpPr>
        <p:spPr>
          <a:xfrm>
            <a:off x="114200" y="1242450"/>
            <a:ext cx="91440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Manrope Medium"/>
                <a:ea typeface="Manrope Medium"/>
                <a:cs typeface="Manrope Medium"/>
                <a:sym typeface="Manrope Medium"/>
              </a:rPr>
              <a:t>(</a:t>
            </a:r>
            <a:r>
              <a:rPr lang="en" sz="2000">
                <a:solidFill>
                  <a:schemeClr val="accent3"/>
                </a:solidFill>
                <a:latin typeface="Manrope Medium"/>
                <a:ea typeface="Manrope Medium"/>
                <a:cs typeface="Manrope Medium"/>
                <a:sym typeface="Manrope Medium"/>
              </a:rPr>
              <a:t>C3</a:t>
            </a:r>
            <a:r>
              <a:rPr lang="en" sz="2000">
                <a:solidFill>
                  <a:schemeClr val="accent3"/>
                </a:solidFill>
                <a:latin typeface="Manrope Medium"/>
                <a:ea typeface="Manrope Medium"/>
                <a:cs typeface="Manrope Medium"/>
                <a:sym typeface="Manrope Medium"/>
              </a:rPr>
              <a:t>) </a:t>
            </a:r>
            <a:r>
              <a:rPr lang="en" sz="2000">
                <a:latin typeface="Manrope Medium"/>
                <a:ea typeface="Manrope Medium"/>
                <a:cs typeface="Manrope Medium"/>
                <a:sym typeface="Manrope Medium"/>
              </a:rPr>
              <a:t>Sử dụng </a:t>
            </a:r>
            <a:r>
              <a:rPr lang="en" sz="2000">
                <a:latin typeface="Manrope Medium"/>
                <a:ea typeface="Manrope Medium"/>
                <a:cs typeface="Manrope Medium"/>
                <a:sym typeface="Manrope Medium"/>
              </a:rPr>
              <a:t>vòng lặp</a:t>
            </a:r>
            <a:endParaRPr>
              <a:latin typeface="Manrope"/>
              <a:ea typeface="Manrope"/>
              <a:cs typeface="Manrope"/>
              <a:sym typeface="Manrope"/>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Ví dụ</a:t>
            </a:r>
            <a:r>
              <a:rPr lang="en">
                <a:latin typeface="Manrope"/>
                <a:ea typeface="Manrope"/>
                <a:cs typeface="Manrope"/>
                <a:sym typeface="Manrope"/>
              </a:rPr>
              <a:t>: </a:t>
            </a:r>
            <a:endParaRPr>
              <a:latin typeface="Manrope"/>
              <a:ea typeface="Manrope"/>
              <a:cs typeface="Manrope"/>
              <a:sym typeface="Manrope"/>
            </a:endParaRPr>
          </a:p>
          <a:p>
            <a:pPr indent="0" lvl="0" marL="914400" rtl="0" algn="l">
              <a:spcBef>
                <a:spcPts val="1000"/>
              </a:spcBef>
              <a:spcAft>
                <a:spcPts val="0"/>
              </a:spcAft>
              <a:buNone/>
            </a:pPr>
            <a:r>
              <a:t/>
            </a:r>
            <a:endParaRPr>
              <a:latin typeface="Manrope"/>
              <a:ea typeface="Manrope"/>
              <a:cs typeface="Manrope"/>
              <a:sym typeface="Manrope"/>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Kết quả:</a:t>
            </a:r>
            <a:endParaRPr>
              <a:latin typeface="Manrope"/>
              <a:ea typeface="Manrope"/>
              <a:cs typeface="Manrope"/>
              <a:sym typeface="Manrope"/>
            </a:endParaRPr>
          </a:p>
          <a:p>
            <a:pPr indent="0" lvl="0" marL="0" rtl="0" algn="l">
              <a:spcBef>
                <a:spcPts val="1000"/>
              </a:spcBef>
              <a:spcAft>
                <a:spcPts val="0"/>
              </a:spcAft>
              <a:buNone/>
            </a:pPr>
            <a:r>
              <a:t/>
            </a:r>
            <a:endParaRPr>
              <a:latin typeface="Manrope"/>
              <a:ea typeface="Manrope"/>
              <a:cs typeface="Manrope"/>
              <a:sym typeface="Manrope"/>
            </a:endParaRPr>
          </a:p>
          <a:p>
            <a:pPr indent="0" lvl="0" marL="0" rtl="0" algn="l">
              <a:spcBef>
                <a:spcPts val="1000"/>
              </a:spcBef>
              <a:spcAft>
                <a:spcPts val="0"/>
              </a:spcAft>
              <a:buNone/>
            </a:pPr>
            <a:r>
              <a:t/>
            </a:r>
            <a:endParaRPr>
              <a:latin typeface="Manrope"/>
              <a:ea typeface="Manrope"/>
              <a:cs typeface="Manrope"/>
              <a:sym typeface="Manrope"/>
            </a:endParaRPr>
          </a:p>
          <a:p>
            <a:pPr indent="0" lvl="0" marL="457200" rtl="0" algn="l">
              <a:spcBef>
                <a:spcPts val="1000"/>
              </a:spcBef>
              <a:spcAft>
                <a:spcPts val="1000"/>
              </a:spcAft>
              <a:buNone/>
            </a:pPr>
            <a:r>
              <a:t/>
            </a:r>
            <a:endParaRPr>
              <a:latin typeface="Manrope"/>
              <a:ea typeface="Manrope"/>
              <a:cs typeface="Manrope"/>
              <a:sym typeface="Manrope"/>
            </a:endParaRPr>
          </a:p>
        </p:txBody>
      </p:sp>
      <p:sp>
        <p:nvSpPr>
          <p:cNvPr id="646" name="Google Shape;646;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47" name="Google Shape;647;p40"/>
          <p:cNvSpPr/>
          <p:nvPr/>
        </p:nvSpPr>
        <p:spPr>
          <a:xfrm>
            <a:off x="2413875" y="1718400"/>
            <a:ext cx="5703600" cy="792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int marks[5];</a:t>
            </a:r>
            <a:endParaRPr>
              <a:latin typeface="Courier New"/>
              <a:ea typeface="Courier New"/>
              <a:cs typeface="Courier New"/>
              <a:sym typeface="Courier New"/>
            </a:endParaRPr>
          </a:p>
          <a:p>
            <a:pPr indent="0" lvl="0" marL="0" rtl="0" algn="l">
              <a:spcBef>
                <a:spcPts val="0"/>
              </a:spcBef>
              <a:spcAft>
                <a:spcPts val="0"/>
              </a:spcAft>
              <a:buNone/>
            </a:pPr>
            <a:r>
              <a:rPr lang="en">
                <a:latin typeface="Courier New"/>
                <a:ea typeface="Courier New"/>
                <a:cs typeface="Courier New"/>
                <a:sym typeface="Courier New"/>
              </a:rPr>
              <a:t>f</a:t>
            </a:r>
            <a:r>
              <a:rPr lang="en">
                <a:latin typeface="Courier New"/>
                <a:ea typeface="Courier New"/>
                <a:cs typeface="Courier New"/>
                <a:sym typeface="Courier New"/>
              </a:rPr>
              <a:t>or (int i = 0; i&lt;=4; i++)</a:t>
            </a:r>
            <a:endParaRPr>
              <a:latin typeface="Courier New"/>
              <a:ea typeface="Courier New"/>
              <a:cs typeface="Courier New"/>
              <a:sym typeface="Courier New"/>
            </a:endParaRPr>
          </a:p>
          <a:p>
            <a:pPr indent="0" lvl="0" marL="0" rtl="0" algn="l">
              <a:spcBef>
                <a:spcPts val="0"/>
              </a:spcBef>
              <a:spcAft>
                <a:spcPts val="0"/>
              </a:spcAft>
              <a:buNone/>
            </a:pPr>
            <a:r>
              <a:rPr b="1" lang="en">
                <a:latin typeface="Courier New"/>
                <a:ea typeface="Courier New"/>
                <a:cs typeface="Courier New"/>
                <a:sym typeface="Courier New"/>
              </a:rPr>
              <a:t>m</a:t>
            </a:r>
            <a:r>
              <a:rPr b="1" lang="en">
                <a:latin typeface="Courier New"/>
                <a:ea typeface="Courier New"/>
                <a:cs typeface="Courier New"/>
                <a:sym typeface="Courier New"/>
              </a:rPr>
              <a:t>arks[i] = i</a:t>
            </a:r>
            <a:r>
              <a:rPr lang="en">
                <a:latin typeface="Courier New"/>
                <a:ea typeface="Courier New"/>
                <a:cs typeface="Courier New"/>
                <a:sym typeface="Courier New"/>
              </a:rPr>
              <a:t>;</a:t>
            </a:r>
            <a:endParaRPr>
              <a:latin typeface="Courier New"/>
              <a:ea typeface="Courier New"/>
              <a:cs typeface="Courier New"/>
              <a:sym typeface="Courier New"/>
            </a:endParaRPr>
          </a:p>
        </p:txBody>
      </p:sp>
      <p:graphicFrame>
        <p:nvGraphicFramePr>
          <p:cNvPr id="648" name="Google Shape;648;p40"/>
          <p:cNvGraphicFramePr/>
          <p:nvPr/>
        </p:nvGraphicFramePr>
        <p:xfrm>
          <a:off x="1317775" y="2846325"/>
          <a:ext cx="3000000" cy="3000000"/>
        </p:xfrm>
        <a:graphic>
          <a:graphicData uri="http://schemas.openxmlformats.org/drawingml/2006/table">
            <a:tbl>
              <a:tblPr>
                <a:noFill/>
                <a:tableStyleId>{B07683FA-E15A-4107-8D4D-58159C19E4B4}</a:tableStyleId>
              </a:tblPr>
              <a:tblGrid>
                <a:gridCol w="1206500"/>
                <a:gridCol w="1206500"/>
                <a:gridCol w="1206500"/>
                <a:gridCol w="1206500"/>
                <a:gridCol w="1206500"/>
                <a:gridCol w="1206500"/>
              </a:tblGrid>
              <a:tr h="381000">
                <a:tc>
                  <a:txBody>
                    <a:bodyPr/>
                    <a:lstStyle/>
                    <a:p>
                      <a:pPr indent="0" lvl="0" marL="0" rtl="0" algn="l">
                        <a:spcBef>
                          <a:spcPts val="0"/>
                        </a:spcBef>
                        <a:spcAft>
                          <a:spcPts val="0"/>
                        </a:spcAft>
                        <a:buNone/>
                      </a:pPr>
                      <a:r>
                        <a:rPr lang="en"/>
                        <a:t>Chỉ số</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r>
              <a:tr h="381000">
                <a:tc>
                  <a:txBody>
                    <a:bodyPr/>
                    <a:lstStyle/>
                    <a:p>
                      <a:pPr indent="0" lvl="0" marL="0" rtl="0" algn="l">
                        <a:spcBef>
                          <a:spcPts val="0"/>
                        </a:spcBef>
                        <a:spcAft>
                          <a:spcPts val="0"/>
                        </a:spcAft>
                        <a:buNone/>
                      </a:pPr>
                      <a:r>
                        <a:rPr lang="en"/>
                        <a:t>marks</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54" name="Google Shape;654;p41"/>
          <p:cNvSpPr txBox="1"/>
          <p:nvPr>
            <p:ph type="title"/>
          </p:nvPr>
        </p:nvSpPr>
        <p:spPr>
          <a:xfrm>
            <a:off x="392225" y="445025"/>
            <a:ext cx="8378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MẢNG HAI CHIỀU LÀ GÌ?</a:t>
            </a:r>
            <a:endParaRPr/>
          </a:p>
        </p:txBody>
      </p:sp>
      <p:sp>
        <p:nvSpPr>
          <p:cNvPr id="655" name="Google Shape;655;p41"/>
          <p:cNvSpPr txBox="1"/>
          <p:nvPr>
            <p:ph idx="4294967295" type="subTitle"/>
          </p:nvPr>
        </p:nvSpPr>
        <p:spPr>
          <a:xfrm>
            <a:off x="360575" y="1081725"/>
            <a:ext cx="8441400" cy="2969400"/>
          </a:xfrm>
          <a:prstGeom prst="rect">
            <a:avLst/>
          </a:prstGeom>
        </p:spPr>
        <p:txBody>
          <a:bodyPr anchorCtr="0" anchor="t" bIns="91425" lIns="91425" spcFirstLastPara="1" rIns="91425" wrap="square" tIns="91425">
            <a:noAutofit/>
          </a:bodyPr>
          <a:lstStyle/>
          <a:p>
            <a:pPr indent="-349250" lvl="0" marL="457200" rtl="0" algn="l">
              <a:lnSpc>
                <a:spcPct val="120000"/>
              </a:lnSpc>
              <a:spcBef>
                <a:spcPts val="0"/>
              </a:spcBef>
              <a:spcAft>
                <a:spcPts val="0"/>
              </a:spcAft>
              <a:buClr>
                <a:schemeClr val="dk1"/>
              </a:buClr>
              <a:buSzPts val="1900"/>
              <a:buChar char="-"/>
            </a:pPr>
            <a:r>
              <a:rPr lang="en" sz="1900"/>
              <a:t>Là ma trận (</a:t>
            </a:r>
            <a:r>
              <a:rPr lang="en" sz="1900">
                <a:solidFill>
                  <a:srgbClr val="FF6B65"/>
                </a:solidFill>
              </a:rPr>
              <a:t>m</a:t>
            </a:r>
            <a:r>
              <a:rPr lang="en" sz="1900"/>
              <a:t> x </a:t>
            </a:r>
            <a:r>
              <a:rPr lang="en" sz="1900">
                <a:solidFill>
                  <a:srgbClr val="00C3B1"/>
                </a:solidFill>
              </a:rPr>
              <a:t>n</a:t>
            </a:r>
            <a:r>
              <a:rPr lang="en" sz="1900"/>
              <a:t>) của các phần tử có cùng kiểu dữ liệu. </a:t>
            </a:r>
            <a:endParaRPr sz="1900"/>
          </a:p>
          <a:p>
            <a:pPr indent="-349250" lvl="0" marL="457200" rtl="0" algn="l">
              <a:lnSpc>
                <a:spcPct val="120000"/>
              </a:lnSpc>
              <a:spcBef>
                <a:spcPts val="1400"/>
              </a:spcBef>
              <a:spcAft>
                <a:spcPts val="0"/>
              </a:spcAft>
              <a:buClr>
                <a:schemeClr val="dk1"/>
              </a:buClr>
              <a:buSzPts val="1900"/>
              <a:buChar char="-"/>
            </a:pPr>
            <a:r>
              <a:rPr lang="en" sz="1900"/>
              <a:t>Mảng 2 chiều </a:t>
            </a:r>
            <a:r>
              <a:rPr lang="en" sz="1900">
                <a:solidFill>
                  <a:srgbClr val="FF00FF"/>
                </a:solidFill>
              </a:rPr>
              <a:t>array</a:t>
            </a:r>
            <a:r>
              <a:rPr lang="en" sz="1900"/>
              <a:t>[</a:t>
            </a:r>
            <a:r>
              <a:rPr lang="en" sz="1900">
                <a:solidFill>
                  <a:srgbClr val="FF6B65"/>
                </a:solidFill>
              </a:rPr>
              <a:t>m</a:t>
            </a:r>
            <a:r>
              <a:rPr lang="en" sz="1900"/>
              <a:t>][</a:t>
            </a:r>
            <a:r>
              <a:rPr lang="en" sz="1900">
                <a:solidFill>
                  <a:srgbClr val="00C3B1"/>
                </a:solidFill>
              </a:rPr>
              <a:t>n</a:t>
            </a:r>
            <a:r>
              <a:rPr lang="en" sz="1900"/>
              <a:t>] cấu tạo bởi mảng 1 chiều </a:t>
            </a:r>
            <a:r>
              <a:rPr lang="en" sz="1900">
                <a:solidFill>
                  <a:srgbClr val="FF6B65"/>
                </a:solidFill>
              </a:rPr>
              <a:t>m</a:t>
            </a:r>
            <a:r>
              <a:rPr lang="en" sz="1900"/>
              <a:t> phần tử mà mỗi phần tử trong đó là một mảng một chiều kích thước </a:t>
            </a:r>
            <a:r>
              <a:rPr lang="en" sz="1900">
                <a:solidFill>
                  <a:srgbClr val="00C3B1"/>
                </a:solidFill>
              </a:rPr>
              <a:t>n</a:t>
            </a:r>
            <a:r>
              <a:rPr lang="en" sz="1900"/>
              <a:t>. Khi đó kích thước của mảng </a:t>
            </a:r>
            <a:r>
              <a:rPr lang="en" sz="1900">
                <a:solidFill>
                  <a:srgbClr val="FF00FF"/>
                </a:solidFill>
              </a:rPr>
              <a:t>array</a:t>
            </a:r>
            <a:r>
              <a:rPr lang="en" sz="1900"/>
              <a:t> là </a:t>
            </a:r>
            <a:r>
              <a:rPr lang="en" sz="1900">
                <a:solidFill>
                  <a:srgbClr val="FF6B65"/>
                </a:solidFill>
              </a:rPr>
              <a:t>m</a:t>
            </a:r>
            <a:r>
              <a:rPr lang="en" sz="1900"/>
              <a:t> x </a:t>
            </a:r>
            <a:r>
              <a:rPr lang="en" sz="1900">
                <a:solidFill>
                  <a:srgbClr val="00C3B1"/>
                </a:solidFill>
              </a:rPr>
              <a:t>n</a:t>
            </a:r>
            <a:r>
              <a:rPr lang="en" sz="1900"/>
              <a:t> (</a:t>
            </a:r>
            <a:r>
              <a:rPr lang="en" sz="1900">
                <a:solidFill>
                  <a:srgbClr val="FF6B65"/>
                </a:solidFill>
              </a:rPr>
              <a:t>số hàng</a:t>
            </a:r>
            <a:r>
              <a:rPr lang="en" sz="1900"/>
              <a:t> x </a:t>
            </a:r>
            <a:r>
              <a:rPr lang="en" sz="1900">
                <a:solidFill>
                  <a:srgbClr val="00C3B1"/>
                </a:solidFill>
              </a:rPr>
              <a:t>số cột</a:t>
            </a:r>
            <a:r>
              <a:rPr lang="en" sz="1900"/>
              <a:t>)</a:t>
            </a:r>
            <a:endParaRPr sz="1900"/>
          </a:p>
        </p:txBody>
      </p:sp>
      <p:pic>
        <p:nvPicPr>
          <p:cNvPr id="656" name="Google Shape;656;p41"/>
          <p:cNvPicPr preferRelativeResize="0"/>
          <p:nvPr/>
        </p:nvPicPr>
        <p:blipFill rotWithShape="1">
          <a:blip r:embed="rId3">
            <a:alphaModFix/>
          </a:blip>
          <a:srcRect b="0" l="0" r="0" t="0"/>
          <a:stretch/>
        </p:blipFill>
        <p:spPr>
          <a:xfrm>
            <a:off x="2198978" y="2895202"/>
            <a:ext cx="4746026" cy="16239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62" name="Google Shape;662;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KHAI BÁO MẢNG HAI CHIỀU</a:t>
            </a:r>
            <a:endParaRPr/>
          </a:p>
        </p:txBody>
      </p:sp>
      <p:sp>
        <p:nvSpPr>
          <p:cNvPr id="663" name="Google Shape;663;p42"/>
          <p:cNvSpPr txBox="1"/>
          <p:nvPr>
            <p:ph idx="4294967295" type="subTitle"/>
          </p:nvPr>
        </p:nvSpPr>
        <p:spPr>
          <a:xfrm>
            <a:off x="360575" y="1081725"/>
            <a:ext cx="8441400" cy="774300"/>
          </a:xfrm>
          <a:prstGeom prst="rect">
            <a:avLst/>
          </a:prstGeom>
        </p:spPr>
        <p:txBody>
          <a:bodyPr anchorCtr="0" anchor="t" bIns="91425" lIns="91425" spcFirstLastPara="1" rIns="91425" wrap="square" tIns="91425">
            <a:noAutofit/>
          </a:bodyPr>
          <a:lstStyle/>
          <a:p>
            <a:pPr indent="0" lvl="0" marL="0" rtl="0" algn="l">
              <a:lnSpc>
                <a:spcPct val="120000"/>
              </a:lnSpc>
              <a:spcBef>
                <a:spcPts val="1400"/>
              </a:spcBef>
              <a:spcAft>
                <a:spcPts val="0"/>
              </a:spcAft>
              <a:buNone/>
            </a:pPr>
            <a:r>
              <a:rPr lang="en" sz="1900"/>
              <a:t>&lt;kiểu dữ liệu&gt; &lt;tên&gt; [</a:t>
            </a:r>
            <a:r>
              <a:rPr lang="en" sz="1900">
                <a:solidFill>
                  <a:srgbClr val="FF6B65"/>
                </a:solidFill>
              </a:rPr>
              <a:t>&lt;dòng&gt;</a:t>
            </a:r>
            <a:r>
              <a:rPr lang="en" sz="1900"/>
              <a:t>][</a:t>
            </a:r>
            <a:r>
              <a:rPr lang="en" sz="1900">
                <a:solidFill>
                  <a:srgbClr val="00C3B1"/>
                </a:solidFill>
              </a:rPr>
              <a:t>&lt;cột&gt;</a:t>
            </a:r>
            <a:r>
              <a:rPr lang="en" sz="1900"/>
              <a:t>]</a:t>
            </a:r>
            <a:endParaRPr sz="1900"/>
          </a:p>
        </p:txBody>
      </p:sp>
      <p:graphicFrame>
        <p:nvGraphicFramePr>
          <p:cNvPr id="664" name="Google Shape;664;p42"/>
          <p:cNvGraphicFramePr/>
          <p:nvPr/>
        </p:nvGraphicFramePr>
        <p:xfrm>
          <a:off x="467450" y="2043450"/>
          <a:ext cx="3000000" cy="3000000"/>
        </p:xfrm>
        <a:graphic>
          <a:graphicData uri="http://schemas.openxmlformats.org/drawingml/2006/table">
            <a:tbl>
              <a:tblPr>
                <a:noFill/>
                <a:tableStyleId>{B07683FA-E15A-4107-8D4D-58159C19E4B4}</a:tableStyleId>
              </a:tblPr>
              <a:tblGrid>
                <a:gridCol w="391525"/>
                <a:gridCol w="391525"/>
                <a:gridCol w="391525"/>
                <a:gridCol w="391525"/>
                <a:gridCol w="391525"/>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665" name="Google Shape;665;p42"/>
          <p:cNvSpPr txBox="1"/>
          <p:nvPr>
            <p:ph idx="4294967295" type="subTitle"/>
          </p:nvPr>
        </p:nvSpPr>
        <p:spPr>
          <a:xfrm>
            <a:off x="360575" y="1693475"/>
            <a:ext cx="2363100" cy="3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int array[</a:t>
            </a:r>
            <a:r>
              <a:rPr lang="en">
                <a:solidFill>
                  <a:srgbClr val="FF6B65"/>
                </a:solidFill>
                <a:latin typeface="Courier New"/>
                <a:ea typeface="Courier New"/>
                <a:cs typeface="Courier New"/>
                <a:sym typeface="Courier New"/>
              </a:rPr>
              <a:t>5</a:t>
            </a:r>
            <a:r>
              <a:rPr lang="en">
                <a:latin typeface="Courier New"/>
                <a:ea typeface="Courier New"/>
                <a:cs typeface="Courier New"/>
                <a:sym typeface="Courier New"/>
              </a:rPr>
              <a:t>][</a:t>
            </a:r>
            <a:r>
              <a:rPr lang="en">
                <a:solidFill>
                  <a:srgbClr val="00C3B1"/>
                </a:solidFill>
                <a:latin typeface="Courier New"/>
                <a:ea typeface="Courier New"/>
                <a:cs typeface="Courier New"/>
                <a:sym typeface="Courier New"/>
              </a:rPr>
              <a:t>5</a:t>
            </a:r>
            <a:r>
              <a:rPr lang="en">
                <a:latin typeface="Courier New"/>
                <a:ea typeface="Courier New"/>
                <a:cs typeface="Courier New"/>
                <a:sym typeface="Courier New"/>
              </a:rPr>
              <a:t>];</a:t>
            </a:r>
            <a:endParaRPr>
              <a:latin typeface="Courier New"/>
              <a:ea typeface="Courier New"/>
              <a:cs typeface="Courier New"/>
              <a:sym typeface="Courier New"/>
            </a:endParaRPr>
          </a:p>
        </p:txBody>
      </p:sp>
      <p:sp>
        <p:nvSpPr>
          <p:cNvPr id="666" name="Google Shape;666;p42"/>
          <p:cNvSpPr txBox="1"/>
          <p:nvPr>
            <p:ph idx="4294967295" type="subTitle"/>
          </p:nvPr>
        </p:nvSpPr>
        <p:spPr>
          <a:xfrm>
            <a:off x="2643975" y="1879575"/>
            <a:ext cx="2936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Courier New"/>
                <a:ea typeface="Courier New"/>
                <a:cs typeface="Courier New"/>
                <a:sym typeface="Courier New"/>
              </a:rPr>
              <a:t>double array[</a:t>
            </a:r>
            <a:r>
              <a:rPr lang="en" sz="1200">
                <a:solidFill>
                  <a:srgbClr val="FF6B65"/>
                </a:solidFill>
                <a:latin typeface="Courier New"/>
                <a:ea typeface="Courier New"/>
                <a:cs typeface="Courier New"/>
                <a:sym typeface="Courier New"/>
              </a:rPr>
              <a:t>3</a:t>
            </a:r>
            <a:r>
              <a:rPr lang="en" sz="1200">
                <a:latin typeface="Courier New"/>
                <a:ea typeface="Courier New"/>
                <a:cs typeface="Courier New"/>
                <a:sym typeface="Courier New"/>
              </a:rPr>
              <a:t>][</a:t>
            </a:r>
            <a:r>
              <a:rPr lang="en" sz="1200">
                <a:solidFill>
                  <a:srgbClr val="00C3B1"/>
                </a:solidFill>
                <a:latin typeface="Courier New"/>
                <a:ea typeface="Courier New"/>
                <a:cs typeface="Courier New"/>
                <a:sym typeface="Courier New"/>
              </a:rPr>
              <a:t>4</a:t>
            </a:r>
            <a:r>
              <a:rPr lang="en" sz="1200">
                <a:latin typeface="Courier New"/>
                <a:ea typeface="Courier New"/>
                <a:cs typeface="Courier New"/>
                <a:sym typeface="Courier New"/>
              </a:rPr>
              <a:t>] = {1,2,3,4,5,6,7,8,9,10,11,12};</a:t>
            </a:r>
            <a:endParaRPr sz="1200">
              <a:latin typeface="Courier New"/>
              <a:ea typeface="Courier New"/>
              <a:cs typeface="Courier New"/>
              <a:sym typeface="Courier New"/>
            </a:endParaRPr>
          </a:p>
        </p:txBody>
      </p:sp>
      <p:graphicFrame>
        <p:nvGraphicFramePr>
          <p:cNvPr id="667" name="Google Shape;667;p42"/>
          <p:cNvGraphicFramePr/>
          <p:nvPr/>
        </p:nvGraphicFramePr>
        <p:xfrm>
          <a:off x="3152500" y="2482075"/>
          <a:ext cx="3000000" cy="3000000"/>
        </p:xfrm>
        <a:graphic>
          <a:graphicData uri="http://schemas.openxmlformats.org/drawingml/2006/table">
            <a:tbl>
              <a:tblPr>
                <a:noFill/>
                <a:tableStyleId>{B07683FA-E15A-4107-8D4D-58159C19E4B4}</a:tableStyleId>
              </a:tblPr>
              <a:tblGrid>
                <a:gridCol w="391525"/>
                <a:gridCol w="391525"/>
                <a:gridCol w="391525"/>
                <a:gridCol w="391525"/>
              </a:tblGrid>
              <a:tr h="396200">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1</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2</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3</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4</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5</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6</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7</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8</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9</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10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11</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12</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668" name="Google Shape;668;p42"/>
          <p:cNvSpPr txBox="1"/>
          <p:nvPr>
            <p:ph idx="4294967295" type="subTitle"/>
          </p:nvPr>
        </p:nvSpPr>
        <p:spPr>
          <a:xfrm>
            <a:off x="5580675" y="1771950"/>
            <a:ext cx="2936700" cy="3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float array[</a:t>
            </a:r>
            <a:r>
              <a:rPr lang="en">
                <a:solidFill>
                  <a:srgbClr val="FF6B65"/>
                </a:solidFill>
                <a:latin typeface="Courier New"/>
                <a:ea typeface="Courier New"/>
                <a:cs typeface="Courier New"/>
                <a:sym typeface="Courier New"/>
              </a:rPr>
              <a:t>6</a:t>
            </a:r>
            <a:r>
              <a:rPr lang="en">
                <a:latin typeface="Courier New"/>
                <a:ea typeface="Courier New"/>
                <a:cs typeface="Courier New"/>
                <a:sym typeface="Courier New"/>
              </a:rPr>
              <a:t>][</a:t>
            </a:r>
            <a:r>
              <a:rPr lang="en">
                <a:solidFill>
                  <a:srgbClr val="00C3B1"/>
                </a:solidFill>
                <a:latin typeface="Courier New"/>
                <a:ea typeface="Courier New"/>
                <a:cs typeface="Courier New"/>
                <a:sym typeface="Courier New"/>
              </a:rPr>
              <a:t>8</a:t>
            </a:r>
            <a:r>
              <a:rPr lang="en">
                <a:latin typeface="Courier New"/>
                <a:ea typeface="Courier New"/>
                <a:cs typeface="Courier New"/>
                <a:sym typeface="Courier New"/>
              </a:rPr>
              <a:t>] = {};</a:t>
            </a:r>
            <a:endParaRPr>
              <a:latin typeface="Courier New"/>
              <a:ea typeface="Courier New"/>
              <a:cs typeface="Courier New"/>
              <a:sym typeface="Courier New"/>
            </a:endParaRPr>
          </a:p>
        </p:txBody>
      </p:sp>
      <p:graphicFrame>
        <p:nvGraphicFramePr>
          <p:cNvPr id="669" name="Google Shape;669;p42"/>
          <p:cNvGraphicFramePr/>
          <p:nvPr/>
        </p:nvGraphicFramePr>
        <p:xfrm>
          <a:off x="5626325" y="2259525"/>
          <a:ext cx="3000000" cy="3000000"/>
        </p:xfrm>
        <a:graphic>
          <a:graphicData uri="http://schemas.openxmlformats.org/drawingml/2006/table">
            <a:tbl>
              <a:tblPr>
                <a:noFill/>
                <a:tableStyleId>{B07683FA-E15A-4107-8D4D-58159C19E4B4}</a:tableStyleId>
              </a:tblPr>
              <a:tblGrid>
                <a:gridCol w="382850"/>
                <a:gridCol w="382850"/>
                <a:gridCol w="382850"/>
                <a:gridCol w="382850"/>
                <a:gridCol w="382850"/>
                <a:gridCol w="382850"/>
                <a:gridCol w="382850"/>
                <a:gridCol w="382850"/>
              </a:tblGrid>
              <a:tr h="396200">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ExtraLight"/>
                          <a:ea typeface="Manrope ExtraLight"/>
                          <a:cs typeface="Manrope ExtraLight"/>
                          <a:sym typeface="Manrope ExtraLight"/>
                        </a:rPr>
                        <a:t>0</a:t>
                      </a:r>
                      <a:endParaRPr>
                        <a:solidFill>
                          <a:schemeClr val="dk1"/>
                        </a:solidFill>
                        <a:latin typeface="Manrope ExtraLight"/>
                        <a:ea typeface="Manrope ExtraLight"/>
                        <a:cs typeface="Manrope ExtraLight"/>
                        <a:sym typeface="Manrope ExtraLigh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75" name="Google Shape;675;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NHẬP GIÁ TRỊ VÀO MẢNG HAI CHIỀU</a:t>
            </a:r>
            <a:endParaRPr/>
          </a:p>
        </p:txBody>
      </p:sp>
      <p:graphicFrame>
        <p:nvGraphicFramePr>
          <p:cNvPr id="676" name="Google Shape;676;p43"/>
          <p:cNvGraphicFramePr/>
          <p:nvPr/>
        </p:nvGraphicFramePr>
        <p:xfrm>
          <a:off x="5369050" y="2151850"/>
          <a:ext cx="3000000" cy="3000000"/>
        </p:xfrm>
        <a:graphic>
          <a:graphicData uri="http://schemas.openxmlformats.org/drawingml/2006/table">
            <a:tbl>
              <a:tblPr>
                <a:noFill/>
                <a:tableStyleId>{B07683FA-E15A-4107-8D4D-58159C19E4B4}</a:tableStyleId>
              </a:tblPr>
              <a:tblGrid>
                <a:gridCol w="826325"/>
                <a:gridCol w="826325"/>
                <a:gridCol w="826325"/>
                <a:gridCol w="826325"/>
              </a:tblGrid>
              <a:tr h="774450">
                <a:tc>
                  <a:txBody>
                    <a:bodyPr/>
                    <a:lstStyle/>
                    <a:p>
                      <a:pPr indent="0" lvl="0" marL="0" rtl="0" algn="ctr">
                        <a:spcBef>
                          <a:spcPts val="0"/>
                        </a:spcBef>
                        <a:spcAft>
                          <a:spcPts val="0"/>
                        </a:spcAft>
                        <a:buNone/>
                      </a:pPr>
                      <a:r>
                        <a:t/>
                      </a:r>
                      <a:endParaRPr>
                        <a:solidFill>
                          <a:schemeClr val="dk1"/>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774450">
                <a:tc>
                  <a:txBody>
                    <a:bodyPr/>
                    <a:lstStyle/>
                    <a:p>
                      <a:pPr indent="0" lvl="0" marL="0" rtl="0" algn="ctr">
                        <a:spcBef>
                          <a:spcPts val="0"/>
                        </a:spcBef>
                        <a:spcAft>
                          <a:spcPts val="0"/>
                        </a:spcAft>
                        <a:buNone/>
                      </a:pPr>
                      <a:r>
                        <a:t/>
                      </a:r>
                      <a:endParaRPr>
                        <a:solidFill>
                          <a:schemeClr val="dk2"/>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774450">
                <a:tc>
                  <a:txBody>
                    <a:bodyPr/>
                    <a:lstStyle/>
                    <a:p>
                      <a:pPr indent="0" lvl="0" marL="0" rtl="0" algn="ctr">
                        <a:spcBef>
                          <a:spcPts val="0"/>
                        </a:spcBef>
                        <a:spcAft>
                          <a:spcPts val="0"/>
                        </a:spcAft>
                        <a:buNone/>
                      </a:pPr>
                      <a:r>
                        <a:t/>
                      </a:r>
                      <a:endParaRPr>
                        <a:solidFill>
                          <a:schemeClr val="dk2"/>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latin typeface="Manrope ExtraLight"/>
                        <a:ea typeface="Manrope ExtraLight"/>
                        <a:cs typeface="Manrope ExtraLight"/>
                        <a:sym typeface="Manrope Extra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677" name="Google Shape;677;p43"/>
          <p:cNvSpPr txBox="1"/>
          <p:nvPr>
            <p:ph idx="4294967295" type="subTitle"/>
          </p:nvPr>
        </p:nvSpPr>
        <p:spPr>
          <a:xfrm>
            <a:off x="351300" y="1137750"/>
            <a:ext cx="8441400" cy="44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900">
                <a:latin typeface="DM Sans"/>
                <a:ea typeface="DM Sans"/>
                <a:cs typeface="DM Sans"/>
                <a:sym typeface="DM Sans"/>
              </a:rPr>
              <a:t>DÙNG </a:t>
            </a:r>
            <a:r>
              <a:rPr lang="en" sz="1900"/>
              <a:t>2</a:t>
            </a:r>
            <a:r>
              <a:rPr b="0" lang="en" sz="1900">
                <a:latin typeface="DM Sans"/>
                <a:ea typeface="DM Sans"/>
                <a:cs typeface="DM Sans"/>
                <a:sym typeface="DM Sans"/>
              </a:rPr>
              <a:t> VÒNG LẶP </a:t>
            </a:r>
            <a:r>
              <a:rPr b="0" lang="en" sz="1900">
                <a:solidFill>
                  <a:srgbClr val="FF6B65"/>
                </a:solidFill>
                <a:latin typeface="DM Sans"/>
                <a:ea typeface="DM Sans"/>
                <a:cs typeface="DM Sans"/>
                <a:sym typeface="DM Sans"/>
              </a:rPr>
              <a:t>FOR</a:t>
            </a:r>
            <a:r>
              <a:rPr b="0" lang="en" sz="1900">
                <a:latin typeface="DM Sans"/>
                <a:ea typeface="DM Sans"/>
                <a:cs typeface="DM Sans"/>
                <a:sym typeface="DM Sans"/>
              </a:rPr>
              <a:t> </a:t>
            </a:r>
            <a:endParaRPr b="0" sz="1900">
              <a:solidFill>
                <a:schemeClr val="dk2"/>
              </a:solidFill>
              <a:latin typeface="DM Sans"/>
              <a:ea typeface="DM Sans"/>
              <a:cs typeface="DM Sans"/>
              <a:sym typeface="DM Sans"/>
            </a:endParaRPr>
          </a:p>
        </p:txBody>
      </p:sp>
      <p:sp>
        <p:nvSpPr>
          <p:cNvPr id="678" name="Google Shape;678;p43"/>
          <p:cNvSpPr txBox="1"/>
          <p:nvPr>
            <p:ph idx="4294967295" type="subTitle"/>
          </p:nvPr>
        </p:nvSpPr>
        <p:spPr>
          <a:xfrm>
            <a:off x="351300" y="2242175"/>
            <a:ext cx="4580100" cy="179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400">
                <a:latin typeface="Courier New"/>
                <a:ea typeface="Courier New"/>
                <a:cs typeface="Courier New"/>
                <a:sym typeface="Courier New"/>
              </a:rPr>
              <a:t>for (int </a:t>
            </a:r>
            <a:r>
              <a:rPr b="0" lang="en" sz="1400">
                <a:solidFill>
                  <a:srgbClr val="FF6B65"/>
                </a:solidFill>
                <a:latin typeface="Courier New"/>
                <a:ea typeface="Courier New"/>
                <a:cs typeface="Courier New"/>
                <a:sym typeface="Courier New"/>
              </a:rPr>
              <a:t>i</a:t>
            </a:r>
            <a:r>
              <a:rPr b="0" lang="en" sz="1400">
                <a:latin typeface="Courier New"/>
                <a:ea typeface="Courier New"/>
                <a:cs typeface="Courier New"/>
                <a:sym typeface="Courier New"/>
              </a:rPr>
              <a:t> = 0; </a:t>
            </a:r>
            <a:r>
              <a:rPr b="0" lang="en" sz="1400">
                <a:solidFill>
                  <a:srgbClr val="FF6B65"/>
                </a:solidFill>
                <a:latin typeface="Courier New"/>
                <a:ea typeface="Courier New"/>
                <a:cs typeface="Courier New"/>
                <a:sym typeface="Courier New"/>
              </a:rPr>
              <a:t>i</a:t>
            </a:r>
            <a:r>
              <a:rPr b="0" lang="en" sz="1400">
                <a:latin typeface="Courier New"/>
                <a:ea typeface="Courier New"/>
                <a:cs typeface="Courier New"/>
                <a:sym typeface="Courier New"/>
              </a:rPr>
              <a:t> &lt; </a:t>
            </a:r>
            <a:r>
              <a:rPr lang="en" sz="1400">
                <a:solidFill>
                  <a:srgbClr val="FF6B65"/>
                </a:solidFill>
                <a:latin typeface="Courier New"/>
                <a:ea typeface="Courier New"/>
                <a:cs typeface="Courier New"/>
                <a:sym typeface="Courier New"/>
              </a:rPr>
              <a:t>m</a:t>
            </a:r>
            <a:r>
              <a:rPr b="0" lang="en" sz="1400">
                <a:latin typeface="Courier New"/>
                <a:ea typeface="Courier New"/>
                <a:cs typeface="Courier New"/>
                <a:sym typeface="Courier New"/>
              </a:rPr>
              <a:t>; </a:t>
            </a:r>
            <a:r>
              <a:rPr b="0" lang="en" sz="1400">
                <a:solidFill>
                  <a:srgbClr val="FF6B65"/>
                </a:solidFill>
                <a:latin typeface="Courier New"/>
                <a:ea typeface="Courier New"/>
                <a:cs typeface="Courier New"/>
                <a:sym typeface="Courier New"/>
              </a:rPr>
              <a:t>i</a:t>
            </a:r>
            <a:r>
              <a:rPr b="0" lang="en" sz="1400">
                <a:latin typeface="Courier New"/>
                <a:ea typeface="Courier New"/>
                <a:cs typeface="Courier New"/>
                <a:sym typeface="Courier New"/>
              </a:rPr>
              <a:t>++)</a:t>
            </a:r>
            <a:endParaRPr b="0" sz="1400">
              <a:latin typeface="Courier New"/>
              <a:ea typeface="Courier New"/>
              <a:cs typeface="Courier New"/>
              <a:sym typeface="Courier New"/>
            </a:endParaRPr>
          </a:p>
          <a:p>
            <a:pPr indent="0" lvl="0" marL="0" rtl="0" algn="l">
              <a:spcBef>
                <a:spcPts val="0"/>
              </a:spcBef>
              <a:spcAft>
                <a:spcPts val="0"/>
              </a:spcAft>
              <a:buNone/>
            </a:pPr>
            <a:r>
              <a:rPr lang="en" sz="1400">
                <a:latin typeface="Courier New"/>
                <a:ea typeface="Courier New"/>
                <a:cs typeface="Courier New"/>
                <a:sym typeface="Courier New"/>
              </a:rPr>
              <a:t>	for (int </a:t>
            </a:r>
            <a:r>
              <a:rPr lang="en" sz="1400">
                <a:solidFill>
                  <a:srgbClr val="00C3B1"/>
                </a:solidFill>
                <a:latin typeface="Courier New"/>
                <a:ea typeface="Courier New"/>
                <a:cs typeface="Courier New"/>
                <a:sym typeface="Courier New"/>
              </a:rPr>
              <a:t>j</a:t>
            </a:r>
            <a:r>
              <a:rPr lang="en" sz="1400">
                <a:latin typeface="Courier New"/>
                <a:ea typeface="Courier New"/>
                <a:cs typeface="Courier New"/>
                <a:sym typeface="Courier New"/>
              </a:rPr>
              <a:t> = 0, </a:t>
            </a:r>
            <a:r>
              <a:rPr lang="en" sz="1400">
                <a:solidFill>
                  <a:srgbClr val="00C3B1"/>
                </a:solidFill>
                <a:latin typeface="Courier New"/>
                <a:ea typeface="Courier New"/>
                <a:cs typeface="Courier New"/>
                <a:sym typeface="Courier New"/>
              </a:rPr>
              <a:t>j</a:t>
            </a:r>
            <a:r>
              <a:rPr lang="en" sz="1400">
                <a:latin typeface="Courier New"/>
                <a:ea typeface="Courier New"/>
                <a:cs typeface="Courier New"/>
                <a:sym typeface="Courier New"/>
              </a:rPr>
              <a:t> &lt; n, </a:t>
            </a:r>
            <a:r>
              <a:rPr lang="en" sz="1400">
                <a:solidFill>
                  <a:srgbClr val="00C3B1"/>
                </a:solidFill>
                <a:latin typeface="Courier New"/>
                <a:ea typeface="Courier New"/>
                <a:cs typeface="Courier New"/>
                <a:sym typeface="Courier New"/>
              </a:rPr>
              <a:t>j</a:t>
            </a:r>
            <a:r>
              <a:rPr lang="en" sz="1400">
                <a:latin typeface="Courier New"/>
                <a:ea typeface="Courier New"/>
                <a:cs typeface="Courier New"/>
                <a:sym typeface="Courier New"/>
              </a:rPr>
              <a:t>++)</a:t>
            </a:r>
            <a:endParaRPr sz="1400">
              <a:latin typeface="Courier New"/>
              <a:ea typeface="Courier New"/>
              <a:cs typeface="Courier New"/>
              <a:sym typeface="Courier New"/>
            </a:endParaRPr>
          </a:p>
          <a:p>
            <a:pPr indent="457200" lvl="0" marL="0" rtl="0" algn="l">
              <a:spcBef>
                <a:spcPts val="0"/>
              </a:spcBef>
              <a:spcAft>
                <a:spcPts val="0"/>
              </a:spcAft>
              <a:buNone/>
            </a:pPr>
            <a:r>
              <a:rPr b="0" lang="en" sz="1400">
                <a:latin typeface="Courier New"/>
                <a:ea typeface="Courier New"/>
                <a:cs typeface="Courier New"/>
                <a:sym typeface="Courier New"/>
              </a:rPr>
              <a:t>{</a:t>
            </a:r>
            <a:endParaRPr b="0" sz="1400">
              <a:latin typeface="Courier New"/>
              <a:ea typeface="Courier New"/>
              <a:cs typeface="Courier New"/>
              <a:sym typeface="Courier New"/>
            </a:endParaRPr>
          </a:p>
          <a:p>
            <a:pPr indent="0" lvl="0" marL="0" rtl="0" algn="l">
              <a:spcBef>
                <a:spcPts val="0"/>
              </a:spcBef>
              <a:spcAft>
                <a:spcPts val="0"/>
              </a:spcAft>
              <a:buNone/>
            </a:pPr>
            <a:r>
              <a:rPr b="0" lang="en" sz="1400">
                <a:latin typeface="Courier New"/>
                <a:ea typeface="Courier New"/>
                <a:cs typeface="Courier New"/>
                <a:sym typeface="Courier New"/>
              </a:rPr>
              <a:t>		printf(“array[</a:t>
            </a:r>
            <a:r>
              <a:rPr b="0" lang="en" sz="1400">
                <a:solidFill>
                  <a:srgbClr val="00C3B1"/>
                </a:solidFill>
                <a:latin typeface="Courier New"/>
                <a:ea typeface="Courier New"/>
                <a:cs typeface="Courier New"/>
                <a:sym typeface="Courier New"/>
              </a:rPr>
              <a:t>%d</a:t>
            </a:r>
            <a:r>
              <a:rPr lang="en" sz="1400">
                <a:latin typeface="Courier New"/>
                <a:ea typeface="Courier New"/>
                <a:cs typeface="Courier New"/>
                <a:sym typeface="Courier New"/>
              </a:rPr>
              <a:t>][</a:t>
            </a:r>
            <a:r>
              <a:rPr lang="en" sz="1400">
                <a:solidFill>
                  <a:srgbClr val="00C3B1"/>
                </a:solidFill>
                <a:latin typeface="Courier New"/>
                <a:ea typeface="Courier New"/>
                <a:cs typeface="Courier New"/>
                <a:sym typeface="Courier New"/>
              </a:rPr>
              <a:t>%d</a:t>
            </a:r>
            <a:r>
              <a:rPr lang="en" sz="1400">
                <a:latin typeface="Courier New"/>
                <a:ea typeface="Courier New"/>
                <a:cs typeface="Courier New"/>
                <a:sym typeface="Courier New"/>
              </a:rPr>
              <a:t>]</a:t>
            </a:r>
            <a:r>
              <a:rPr b="0" lang="en" sz="1400">
                <a:latin typeface="Courier New"/>
                <a:ea typeface="Courier New"/>
                <a:cs typeface="Courier New"/>
                <a:sym typeface="Courier New"/>
              </a:rPr>
              <a:t> = ”,</a:t>
            </a:r>
            <a:r>
              <a:rPr b="0" lang="en" sz="1400">
                <a:solidFill>
                  <a:srgbClr val="FF6B65"/>
                </a:solidFill>
                <a:latin typeface="Courier New"/>
                <a:ea typeface="Courier New"/>
                <a:cs typeface="Courier New"/>
                <a:sym typeface="Courier New"/>
              </a:rPr>
              <a:t>i</a:t>
            </a:r>
            <a:r>
              <a:rPr b="0" lang="en" sz="1400">
                <a:latin typeface="Courier New"/>
                <a:ea typeface="Courier New"/>
                <a:cs typeface="Courier New"/>
                <a:sym typeface="Courier New"/>
              </a:rPr>
              <a:t>,</a:t>
            </a:r>
            <a:r>
              <a:rPr lang="en" sz="1400">
                <a:solidFill>
                  <a:srgbClr val="00C3B1"/>
                </a:solidFill>
                <a:latin typeface="Courier New"/>
                <a:ea typeface="Courier New"/>
                <a:cs typeface="Courier New"/>
                <a:sym typeface="Courier New"/>
              </a:rPr>
              <a:t>j</a:t>
            </a:r>
            <a:r>
              <a:rPr b="0" lang="en" sz="1400">
                <a:latin typeface="Courier New"/>
                <a:ea typeface="Courier New"/>
                <a:cs typeface="Courier New"/>
                <a:sym typeface="Courier New"/>
              </a:rPr>
              <a:t>);</a:t>
            </a:r>
            <a:endParaRPr b="0" sz="1400">
              <a:latin typeface="Courier New"/>
              <a:ea typeface="Courier New"/>
              <a:cs typeface="Courier New"/>
              <a:sym typeface="Courier New"/>
            </a:endParaRPr>
          </a:p>
          <a:p>
            <a:pPr indent="0" lvl="0" marL="0" rtl="0" algn="l">
              <a:spcBef>
                <a:spcPts val="0"/>
              </a:spcBef>
              <a:spcAft>
                <a:spcPts val="0"/>
              </a:spcAft>
              <a:buNone/>
            </a:pPr>
            <a:r>
              <a:rPr b="0" lang="en" sz="1400">
                <a:latin typeface="Courier New"/>
                <a:ea typeface="Courier New"/>
                <a:cs typeface="Courier New"/>
                <a:sym typeface="Courier New"/>
              </a:rPr>
              <a:t>		scanf(“</a:t>
            </a:r>
            <a:r>
              <a:rPr b="0" lang="en" sz="1400">
                <a:solidFill>
                  <a:srgbClr val="00C3B1"/>
                </a:solidFill>
                <a:latin typeface="Courier New"/>
                <a:ea typeface="Courier New"/>
                <a:cs typeface="Courier New"/>
                <a:sym typeface="Courier New"/>
              </a:rPr>
              <a:t>%d</a:t>
            </a:r>
            <a:r>
              <a:rPr b="0" lang="en" sz="1400">
                <a:latin typeface="Courier New"/>
                <a:ea typeface="Courier New"/>
                <a:cs typeface="Courier New"/>
                <a:sym typeface="Courier New"/>
              </a:rPr>
              <a:t>”, </a:t>
            </a:r>
            <a:r>
              <a:rPr b="0" lang="en" sz="1400">
                <a:solidFill>
                  <a:srgbClr val="00C3B1"/>
                </a:solidFill>
                <a:latin typeface="Courier New"/>
                <a:ea typeface="Courier New"/>
                <a:cs typeface="Courier New"/>
                <a:sym typeface="Courier New"/>
              </a:rPr>
              <a:t>&amp;</a:t>
            </a:r>
            <a:r>
              <a:rPr b="0" lang="en" sz="1400">
                <a:solidFill>
                  <a:schemeClr val="dk2"/>
                </a:solidFill>
                <a:latin typeface="Courier New"/>
                <a:ea typeface="Courier New"/>
                <a:cs typeface="Courier New"/>
                <a:sym typeface="Courier New"/>
              </a:rPr>
              <a:t>a</a:t>
            </a:r>
            <a:r>
              <a:rPr lang="en" sz="1400">
                <a:latin typeface="Courier New"/>
                <a:ea typeface="Courier New"/>
                <a:cs typeface="Courier New"/>
                <a:sym typeface="Courier New"/>
              </a:rPr>
              <a:t>[</a:t>
            </a:r>
            <a:r>
              <a:rPr lang="en" sz="1400">
                <a:solidFill>
                  <a:srgbClr val="FF6B65"/>
                </a:solidFill>
                <a:latin typeface="Courier New"/>
                <a:ea typeface="Courier New"/>
                <a:cs typeface="Courier New"/>
                <a:sym typeface="Courier New"/>
              </a:rPr>
              <a:t>i</a:t>
            </a:r>
            <a:r>
              <a:rPr lang="en" sz="1400">
                <a:latin typeface="Courier New"/>
                <a:ea typeface="Courier New"/>
                <a:cs typeface="Courier New"/>
                <a:sym typeface="Courier New"/>
              </a:rPr>
              <a:t>][</a:t>
            </a:r>
            <a:r>
              <a:rPr lang="en" sz="1400">
                <a:solidFill>
                  <a:srgbClr val="00C3B1"/>
                </a:solidFill>
                <a:latin typeface="Courier New"/>
                <a:ea typeface="Courier New"/>
                <a:cs typeface="Courier New"/>
                <a:sym typeface="Courier New"/>
              </a:rPr>
              <a:t>j</a:t>
            </a:r>
            <a:r>
              <a:rPr lang="en" sz="1400">
                <a:latin typeface="Courier New"/>
                <a:ea typeface="Courier New"/>
                <a:cs typeface="Courier New"/>
                <a:sym typeface="Courier New"/>
              </a:rPr>
              <a:t>]</a:t>
            </a:r>
            <a:r>
              <a:rPr b="0" lang="en" sz="1400">
                <a:latin typeface="Courier New"/>
                <a:ea typeface="Courier New"/>
                <a:cs typeface="Courier New"/>
                <a:sym typeface="Courier New"/>
              </a:rPr>
              <a:t>);</a:t>
            </a:r>
            <a:endParaRPr b="0" sz="1400">
              <a:latin typeface="Courier New"/>
              <a:ea typeface="Courier New"/>
              <a:cs typeface="Courier New"/>
              <a:sym typeface="Courier New"/>
            </a:endParaRPr>
          </a:p>
          <a:p>
            <a:pPr indent="457200" lvl="0" marL="0" rtl="0" algn="l">
              <a:spcBef>
                <a:spcPts val="0"/>
              </a:spcBef>
              <a:spcAft>
                <a:spcPts val="0"/>
              </a:spcAft>
              <a:buNone/>
            </a:pPr>
            <a:r>
              <a:rPr b="0" lang="en" sz="1400">
                <a:latin typeface="Courier New"/>
                <a:ea typeface="Courier New"/>
                <a:cs typeface="Courier New"/>
                <a:sym typeface="Courier New"/>
              </a:rPr>
              <a:t>}</a:t>
            </a:r>
            <a:endParaRPr b="0" sz="1400">
              <a:latin typeface="Courier New"/>
              <a:ea typeface="Courier New"/>
              <a:cs typeface="Courier New"/>
              <a:sym typeface="Courier New"/>
            </a:endParaRPr>
          </a:p>
        </p:txBody>
      </p:sp>
      <p:sp>
        <p:nvSpPr>
          <p:cNvPr id="679" name="Google Shape;679;p43"/>
          <p:cNvSpPr txBox="1"/>
          <p:nvPr>
            <p:ph idx="4294967295" type="subTitle"/>
          </p:nvPr>
        </p:nvSpPr>
        <p:spPr>
          <a:xfrm>
            <a:off x="4885075" y="1515438"/>
            <a:ext cx="14160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C3B1"/>
                </a:solidFill>
                <a:latin typeface="Courier New"/>
                <a:ea typeface="Courier New"/>
                <a:cs typeface="Courier New"/>
                <a:sym typeface="Courier New"/>
              </a:rPr>
              <a:t>cột j</a:t>
            </a:r>
            <a:endParaRPr b="0" sz="1400">
              <a:solidFill>
                <a:srgbClr val="00C3B1"/>
              </a:solidFill>
              <a:latin typeface="Courier New"/>
              <a:ea typeface="Courier New"/>
              <a:cs typeface="Courier New"/>
              <a:sym typeface="Courier New"/>
            </a:endParaRPr>
          </a:p>
        </p:txBody>
      </p:sp>
      <p:sp>
        <p:nvSpPr>
          <p:cNvPr id="680" name="Google Shape;680;p43"/>
          <p:cNvSpPr txBox="1"/>
          <p:nvPr>
            <p:ph idx="4294967295" type="subTitle"/>
          </p:nvPr>
        </p:nvSpPr>
        <p:spPr>
          <a:xfrm>
            <a:off x="5517450" y="1768175"/>
            <a:ext cx="5274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C3B1"/>
                </a:solidFill>
                <a:latin typeface="Courier New"/>
                <a:ea typeface="Courier New"/>
                <a:cs typeface="Courier New"/>
                <a:sym typeface="Courier New"/>
              </a:rPr>
              <a:t>0</a:t>
            </a:r>
            <a:endParaRPr b="0" sz="1400">
              <a:solidFill>
                <a:srgbClr val="00C3B1"/>
              </a:solidFill>
              <a:latin typeface="Courier New"/>
              <a:ea typeface="Courier New"/>
              <a:cs typeface="Courier New"/>
              <a:sym typeface="Courier New"/>
            </a:endParaRPr>
          </a:p>
        </p:txBody>
      </p:sp>
      <p:sp>
        <p:nvSpPr>
          <p:cNvPr id="681" name="Google Shape;681;p43"/>
          <p:cNvSpPr txBox="1"/>
          <p:nvPr>
            <p:ph idx="4294967295" type="subTitle"/>
          </p:nvPr>
        </p:nvSpPr>
        <p:spPr>
          <a:xfrm>
            <a:off x="6359175" y="1768175"/>
            <a:ext cx="5274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C3B1"/>
                </a:solidFill>
                <a:latin typeface="Courier New"/>
                <a:ea typeface="Courier New"/>
                <a:cs typeface="Courier New"/>
                <a:sym typeface="Courier New"/>
              </a:rPr>
              <a:t>1</a:t>
            </a:r>
            <a:endParaRPr b="0" sz="1400">
              <a:solidFill>
                <a:srgbClr val="00C3B1"/>
              </a:solidFill>
              <a:latin typeface="Courier New"/>
              <a:ea typeface="Courier New"/>
              <a:cs typeface="Courier New"/>
              <a:sym typeface="Courier New"/>
            </a:endParaRPr>
          </a:p>
        </p:txBody>
      </p:sp>
      <p:sp>
        <p:nvSpPr>
          <p:cNvPr id="682" name="Google Shape;682;p43"/>
          <p:cNvSpPr txBox="1"/>
          <p:nvPr>
            <p:ph idx="4294967295" type="subTitle"/>
          </p:nvPr>
        </p:nvSpPr>
        <p:spPr>
          <a:xfrm>
            <a:off x="7200900" y="1768175"/>
            <a:ext cx="5274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C3B1"/>
                </a:solidFill>
                <a:latin typeface="Courier New"/>
                <a:ea typeface="Courier New"/>
                <a:cs typeface="Courier New"/>
                <a:sym typeface="Courier New"/>
              </a:rPr>
              <a:t>2</a:t>
            </a:r>
            <a:endParaRPr b="0" sz="1400">
              <a:solidFill>
                <a:srgbClr val="00C3B1"/>
              </a:solidFill>
              <a:latin typeface="Courier New"/>
              <a:ea typeface="Courier New"/>
              <a:cs typeface="Courier New"/>
              <a:sym typeface="Courier New"/>
            </a:endParaRPr>
          </a:p>
        </p:txBody>
      </p:sp>
      <p:sp>
        <p:nvSpPr>
          <p:cNvPr id="683" name="Google Shape;683;p43"/>
          <p:cNvSpPr txBox="1"/>
          <p:nvPr>
            <p:ph idx="4294967295" type="subTitle"/>
          </p:nvPr>
        </p:nvSpPr>
        <p:spPr>
          <a:xfrm>
            <a:off x="8042625" y="1768175"/>
            <a:ext cx="5274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C3B1"/>
                </a:solidFill>
                <a:latin typeface="Courier New"/>
                <a:ea typeface="Courier New"/>
                <a:cs typeface="Courier New"/>
                <a:sym typeface="Courier New"/>
              </a:rPr>
              <a:t>3</a:t>
            </a:r>
            <a:endParaRPr b="0" sz="1400">
              <a:solidFill>
                <a:srgbClr val="00C3B1"/>
              </a:solidFill>
              <a:latin typeface="Courier New"/>
              <a:ea typeface="Courier New"/>
              <a:cs typeface="Courier New"/>
              <a:sym typeface="Courier New"/>
            </a:endParaRPr>
          </a:p>
        </p:txBody>
      </p:sp>
      <p:sp>
        <p:nvSpPr>
          <p:cNvPr id="684" name="Google Shape;684;p43"/>
          <p:cNvSpPr txBox="1"/>
          <p:nvPr>
            <p:ph idx="4294967295" type="subTitle"/>
          </p:nvPr>
        </p:nvSpPr>
        <p:spPr>
          <a:xfrm>
            <a:off x="4885075" y="2334750"/>
            <a:ext cx="5274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FF6B65"/>
                </a:solidFill>
                <a:latin typeface="Courier New"/>
                <a:ea typeface="Courier New"/>
                <a:cs typeface="Courier New"/>
                <a:sym typeface="Courier New"/>
              </a:rPr>
              <a:t>0</a:t>
            </a:r>
            <a:endParaRPr b="0" sz="1400">
              <a:solidFill>
                <a:srgbClr val="FF6B65"/>
              </a:solidFill>
              <a:latin typeface="Courier New"/>
              <a:ea typeface="Courier New"/>
              <a:cs typeface="Courier New"/>
              <a:sym typeface="Courier New"/>
            </a:endParaRPr>
          </a:p>
        </p:txBody>
      </p:sp>
      <p:sp>
        <p:nvSpPr>
          <p:cNvPr id="685" name="Google Shape;685;p43"/>
          <p:cNvSpPr txBox="1"/>
          <p:nvPr>
            <p:ph idx="4294967295" type="subTitle"/>
          </p:nvPr>
        </p:nvSpPr>
        <p:spPr>
          <a:xfrm>
            <a:off x="4885075" y="3076525"/>
            <a:ext cx="5274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FF6B65"/>
                </a:solidFill>
                <a:latin typeface="Courier New"/>
                <a:ea typeface="Courier New"/>
                <a:cs typeface="Courier New"/>
                <a:sym typeface="Courier New"/>
              </a:rPr>
              <a:t>1</a:t>
            </a:r>
            <a:endParaRPr b="0" sz="1400">
              <a:solidFill>
                <a:srgbClr val="FF6B65"/>
              </a:solidFill>
              <a:latin typeface="Courier New"/>
              <a:ea typeface="Courier New"/>
              <a:cs typeface="Courier New"/>
              <a:sym typeface="Courier New"/>
            </a:endParaRPr>
          </a:p>
        </p:txBody>
      </p:sp>
      <p:sp>
        <p:nvSpPr>
          <p:cNvPr id="686" name="Google Shape;686;p43"/>
          <p:cNvSpPr txBox="1"/>
          <p:nvPr>
            <p:ph idx="4294967295" type="subTitle"/>
          </p:nvPr>
        </p:nvSpPr>
        <p:spPr>
          <a:xfrm>
            <a:off x="4885075" y="3875850"/>
            <a:ext cx="5274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FF6B65"/>
                </a:solidFill>
                <a:latin typeface="Courier New"/>
                <a:ea typeface="Courier New"/>
                <a:cs typeface="Courier New"/>
                <a:sym typeface="Courier New"/>
              </a:rPr>
              <a:t>2</a:t>
            </a:r>
            <a:endParaRPr b="0" sz="1400">
              <a:solidFill>
                <a:srgbClr val="FF6B65"/>
              </a:solidFill>
              <a:latin typeface="Courier New"/>
              <a:ea typeface="Courier New"/>
              <a:cs typeface="Courier New"/>
              <a:sym typeface="Courier New"/>
            </a:endParaRPr>
          </a:p>
        </p:txBody>
      </p:sp>
      <p:sp>
        <p:nvSpPr>
          <p:cNvPr id="687" name="Google Shape;687;p43"/>
          <p:cNvSpPr txBox="1"/>
          <p:nvPr>
            <p:ph idx="4294967295" type="subTitle"/>
          </p:nvPr>
        </p:nvSpPr>
        <p:spPr>
          <a:xfrm>
            <a:off x="4451425" y="1942000"/>
            <a:ext cx="10236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FF6B65"/>
                </a:solidFill>
                <a:latin typeface="Courier New"/>
                <a:ea typeface="Courier New"/>
                <a:cs typeface="Courier New"/>
                <a:sym typeface="Courier New"/>
              </a:rPr>
              <a:t>hàng i</a:t>
            </a:r>
            <a:endParaRPr b="0" sz="1400">
              <a:solidFill>
                <a:srgbClr val="FF6B65"/>
              </a:solidFill>
              <a:latin typeface="Courier New"/>
              <a:ea typeface="Courier New"/>
              <a:cs typeface="Courier New"/>
              <a:sym typeface="Courier New"/>
            </a:endParaRPr>
          </a:p>
        </p:txBody>
      </p:sp>
      <p:sp>
        <p:nvSpPr>
          <p:cNvPr id="688" name="Google Shape;688;p43"/>
          <p:cNvSpPr txBox="1"/>
          <p:nvPr/>
        </p:nvSpPr>
        <p:spPr>
          <a:xfrm>
            <a:off x="5369050" y="233290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0</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0</a:t>
            </a:r>
            <a:r>
              <a:rPr lang="en">
                <a:solidFill>
                  <a:schemeClr val="dk1"/>
                </a:solidFill>
                <a:latin typeface="Manrope ExtraLight"/>
                <a:ea typeface="Manrope ExtraLight"/>
                <a:cs typeface="Manrope ExtraLight"/>
                <a:sym typeface="Manrope ExtraLight"/>
              </a:rPr>
              <a:t>]</a:t>
            </a:r>
            <a:endParaRPr/>
          </a:p>
        </p:txBody>
      </p:sp>
      <p:sp>
        <p:nvSpPr>
          <p:cNvPr id="689" name="Google Shape;689;p43"/>
          <p:cNvSpPr txBox="1"/>
          <p:nvPr/>
        </p:nvSpPr>
        <p:spPr>
          <a:xfrm>
            <a:off x="6209775" y="233290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0</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1</a:t>
            </a:r>
            <a:r>
              <a:rPr lang="en">
                <a:solidFill>
                  <a:schemeClr val="dk1"/>
                </a:solidFill>
                <a:latin typeface="Manrope ExtraLight"/>
                <a:ea typeface="Manrope ExtraLight"/>
                <a:cs typeface="Manrope ExtraLight"/>
                <a:sym typeface="Manrope ExtraLight"/>
              </a:rPr>
              <a:t>]</a:t>
            </a:r>
            <a:endParaRPr/>
          </a:p>
        </p:txBody>
      </p:sp>
      <p:sp>
        <p:nvSpPr>
          <p:cNvPr id="690" name="Google Shape;690;p43"/>
          <p:cNvSpPr txBox="1"/>
          <p:nvPr/>
        </p:nvSpPr>
        <p:spPr>
          <a:xfrm>
            <a:off x="7050500" y="233290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0</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2</a:t>
            </a:r>
            <a:r>
              <a:rPr lang="en">
                <a:solidFill>
                  <a:schemeClr val="dk1"/>
                </a:solidFill>
                <a:latin typeface="Manrope ExtraLight"/>
                <a:ea typeface="Manrope ExtraLight"/>
                <a:cs typeface="Manrope ExtraLight"/>
                <a:sym typeface="Manrope ExtraLight"/>
              </a:rPr>
              <a:t>]</a:t>
            </a:r>
            <a:endParaRPr/>
          </a:p>
        </p:txBody>
      </p:sp>
      <p:sp>
        <p:nvSpPr>
          <p:cNvPr id="691" name="Google Shape;691;p43"/>
          <p:cNvSpPr txBox="1"/>
          <p:nvPr/>
        </p:nvSpPr>
        <p:spPr>
          <a:xfrm>
            <a:off x="7833275" y="233290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0</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3</a:t>
            </a:r>
            <a:r>
              <a:rPr lang="en">
                <a:solidFill>
                  <a:schemeClr val="dk1"/>
                </a:solidFill>
                <a:latin typeface="Manrope ExtraLight"/>
                <a:ea typeface="Manrope ExtraLight"/>
                <a:cs typeface="Manrope ExtraLight"/>
                <a:sym typeface="Manrope ExtraLight"/>
              </a:rPr>
              <a:t>]</a:t>
            </a:r>
            <a:endParaRPr/>
          </a:p>
        </p:txBody>
      </p:sp>
      <p:sp>
        <p:nvSpPr>
          <p:cNvPr id="692" name="Google Shape;692;p43"/>
          <p:cNvSpPr txBox="1"/>
          <p:nvPr/>
        </p:nvSpPr>
        <p:spPr>
          <a:xfrm>
            <a:off x="5369050" y="314220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1</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0</a:t>
            </a:r>
            <a:r>
              <a:rPr lang="en">
                <a:solidFill>
                  <a:schemeClr val="dk1"/>
                </a:solidFill>
                <a:latin typeface="Manrope ExtraLight"/>
                <a:ea typeface="Manrope ExtraLight"/>
                <a:cs typeface="Manrope ExtraLight"/>
                <a:sym typeface="Manrope ExtraLight"/>
              </a:rPr>
              <a:t>]</a:t>
            </a:r>
            <a:endParaRPr/>
          </a:p>
        </p:txBody>
      </p:sp>
      <p:sp>
        <p:nvSpPr>
          <p:cNvPr id="693" name="Google Shape;693;p43"/>
          <p:cNvSpPr txBox="1"/>
          <p:nvPr/>
        </p:nvSpPr>
        <p:spPr>
          <a:xfrm>
            <a:off x="6209775" y="314220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1</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1</a:t>
            </a:r>
            <a:r>
              <a:rPr lang="en">
                <a:solidFill>
                  <a:schemeClr val="dk1"/>
                </a:solidFill>
                <a:latin typeface="Manrope ExtraLight"/>
                <a:ea typeface="Manrope ExtraLight"/>
                <a:cs typeface="Manrope ExtraLight"/>
                <a:sym typeface="Manrope ExtraLight"/>
              </a:rPr>
              <a:t>]</a:t>
            </a:r>
            <a:endParaRPr/>
          </a:p>
        </p:txBody>
      </p:sp>
      <p:sp>
        <p:nvSpPr>
          <p:cNvPr id="694" name="Google Shape;694;p43"/>
          <p:cNvSpPr txBox="1"/>
          <p:nvPr/>
        </p:nvSpPr>
        <p:spPr>
          <a:xfrm>
            <a:off x="7021700" y="314220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1</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2</a:t>
            </a:r>
            <a:r>
              <a:rPr lang="en">
                <a:solidFill>
                  <a:schemeClr val="dk1"/>
                </a:solidFill>
                <a:latin typeface="Manrope ExtraLight"/>
                <a:ea typeface="Manrope ExtraLight"/>
                <a:cs typeface="Manrope ExtraLight"/>
                <a:sym typeface="Manrope ExtraLight"/>
              </a:rPr>
              <a:t>]</a:t>
            </a:r>
            <a:endParaRPr/>
          </a:p>
        </p:txBody>
      </p:sp>
      <p:sp>
        <p:nvSpPr>
          <p:cNvPr id="695" name="Google Shape;695;p43"/>
          <p:cNvSpPr txBox="1"/>
          <p:nvPr/>
        </p:nvSpPr>
        <p:spPr>
          <a:xfrm>
            <a:off x="7833275" y="314220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1</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3</a:t>
            </a:r>
            <a:r>
              <a:rPr lang="en">
                <a:solidFill>
                  <a:schemeClr val="dk1"/>
                </a:solidFill>
                <a:latin typeface="Manrope ExtraLight"/>
                <a:ea typeface="Manrope ExtraLight"/>
                <a:cs typeface="Manrope ExtraLight"/>
                <a:sym typeface="Manrope ExtraLight"/>
              </a:rPr>
              <a:t>]</a:t>
            </a:r>
            <a:endParaRPr/>
          </a:p>
        </p:txBody>
      </p:sp>
      <p:sp>
        <p:nvSpPr>
          <p:cNvPr id="696" name="Google Shape;696;p43"/>
          <p:cNvSpPr txBox="1"/>
          <p:nvPr/>
        </p:nvSpPr>
        <p:spPr>
          <a:xfrm>
            <a:off x="5369050" y="389395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2</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0</a:t>
            </a:r>
            <a:r>
              <a:rPr lang="en">
                <a:solidFill>
                  <a:schemeClr val="dk1"/>
                </a:solidFill>
                <a:latin typeface="Manrope ExtraLight"/>
                <a:ea typeface="Manrope ExtraLight"/>
                <a:cs typeface="Manrope ExtraLight"/>
                <a:sym typeface="Manrope ExtraLight"/>
              </a:rPr>
              <a:t>]</a:t>
            </a:r>
            <a:endParaRPr/>
          </a:p>
        </p:txBody>
      </p:sp>
      <p:sp>
        <p:nvSpPr>
          <p:cNvPr id="697" name="Google Shape;697;p43"/>
          <p:cNvSpPr txBox="1"/>
          <p:nvPr/>
        </p:nvSpPr>
        <p:spPr>
          <a:xfrm>
            <a:off x="6209775" y="389395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2</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1</a:t>
            </a:r>
            <a:r>
              <a:rPr lang="en">
                <a:solidFill>
                  <a:schemeClr val="dk1"/>
                </a:solidFill>
                <a:latin typeface="Manrope ExtraLight"/>
                <a:ea typeface="Manrope ExtraLight"/>
                <a:cs typeface="Manrope ExtraLight"/>
                <a:sym typeface="Manrope ExtraLight"/>
              </a:rPr>
              <a:t>]</a:t>
            </a:r>
            <a:endParaRPr/>
          </a:p>
        </p:txBody>
      </p:sp>
      <p:sp>
        <p:nvSpPr>
          <p:cNvPr id="698" name="Google Shape;698;p43"/>
          <p:cNvSpPr txBox="1"/>
          <p:nvPr/>
        </p:nvSpPr>
        <p:spPr>
          <a:xfrm>
            <a:off x="7021700" y="389395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2</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2</a:t>
            </a:r>
            <a:r>
              <a:rPr lang="en">
                <a:solidFill>
                  <a:schemeClr val="dk1"/>
                </a:solidFill>
                <a:latin typeface="Manrope ExtraLight"/>
                <a:ea typeface="Manrope ExtraLight"/>
                <a:cs typeface="Manrope ExtraLight"/>
                <a:sym typeface="Manrope ExtraLight"/>
              </a:rPr>
              <a:t>]</a:t>
            </a:r>
            <a:endParaRPr/>
          </a:p>
        </p:txBody>
      </p:sp>
      <p:sp>
        <p:nvSpPr>
          <p:cNvPr id="699" name="Google Shape;699;p43"/>
          <p:cNvSpPr txBox="1"/>
          <p:nvPr/>
        </p:nvSpPr>
        <p:spPr>
          <a:xfrm>
            <a:off x="7833275" y="3893950"/>
            <a:ext cx="826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Manrope ExtraLight"/>
                <a:ea typeface="Manrope ExtraLight"/>
                <a:cs typeface="Manrope ExtraLight"/>
                <a:sym typeface="Manrope ExtraLight"/>
              </a:rPr>
              <a:t>a</a:t>
            </a:r>
            <a:r>
              <a:rPr lang="en">
                <a:solidFill>
                  <a:schemeClr val="dk1"/>
                </a:solidFill>
                <a:latin typeface="Manrope ExtraLight"/>
                <a:ea typeface="Manrope ExtraLight"/>
                <a:cs typeface="Manrope ExtraLight"/>
                <a:sym typeface="Manrope ExtraLight"/>
              </a:rPr>
              <a:t>[</a:t>
            </a:r>
            <a:r>
              <a:rPr lang="en">
                <a:solidFill>
                  <a:srgbClr val="FF6B65"/>
                </a:solidFill>
                <a:latin typeface="Manrope ExtraLight"/>
                <a:ea typeface="Manrope ExtraLight"/>
                <a:cs typeface="Manrope ExtraLight"/>
                <a:sym typeface="Manrope ExtraLight"/>
              </a:rPr>
              <a:t>2</a:t>
            </a:r>
            <a:r>
              <a:rPr lang="en">
                <a:solidFill>
                  <a:schemeClr val="dk1"/>
                </a:solidFill>
                <a:latin typeface="Manrope ExtraLight"/>
                <a:ea typeface="Manrope ExtraLight"/>
                <a:cs typeface="Manrope ExtraLight"/>
                <a:sym typeface="Manrope ExtraLight"/>
              </a:rPr>
              <a:t>][</a:t>
            </a:r>
            <a:r>
              <a:rPr lang="en">
                <a:solidFill>
                  <a:srgbClr val="00C3B1"/>
                </a:solidFill>
                <a:latin typeface="Manrope ExtraLight"/>
                <a:ea typeface="Manrope ExtraLight"/>
                <a:cs typeface="Manrope ExtraLight"/>
                <a:sym typeface="Manrope ExtraLight"/>
              </a:rPr>
              <a:t>3</a:t>
            </a:r>
            <a:r>
              <a:rPr lang="en">
                <a:solidFill>
                  <a:schemeClr val="dk1"/>
                </a:solidFill>
                <a:latin typeface="Manrope ExtraLight"/>
                <a:ea typeface="Manrope ExtraLight"/>
                <a:cs typeface="Manrope ExtraLight"/>
                <a:sym typeface="Manrope ExtraLight"/>
              </a:rPr>
              <a: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4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Mảng n chiều (n-dimensional array)</a:t>
            </a:r>
            <a:endParaRPr b="1">
              <a:latin typeface="Manrope"/>
              <a:ea typeface="Manrope"/>
              <a:cs typeface="Manrope"/>
              <a:sym typeface="Manrope"/>
            </a:endParaRPr>
          </a:p>
        </p:txBody>
      </p:sp>
      <p:sp>
        <p:nvSpPr>
          <p:cNvPr id="705" name="Google Shape;705;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06" name="Google Shape;706;p44"/>
          <p:cNvSpPr txBox="1"/>
          <p:nvPr>
            <p:ph idx="4294967295" type="subTitle"/>
          </p:nvPr>
        </p:nvSpPr>
        <p:spPr>
          <a:xfrm>
            <a:off x="360575" y="1081725"/>
            <a:ext cx="8441400" cy="3894300"/>
          </a:xfrm>
          <a:prstGeom prst="rect">
            <a:avLst/>
          </a:prstGeom>
        </p:spPr>
        <p:txBody>
          <a:bodyPr anchorCtr="0" anchor="t" bIns="91425" lIns="91425" spcFirstLastPara="1" rIns="91425" wrap="square" tIns="91425">
            <a:noAutofit/>
          </a:bodyPr>
          <a:lstStyle/>
          <a:p>
            <a:pPr indent="-349250" lvl="0" marL="457200" rtl="0" algn="l">
              <a:lnSpc>
                <a:spcPct val="120000"/>
              </a:lnSpc>
              <a:spcBef>
                <a:spcPts val="0"/>
              </a:spcBef>
              <a:spcAft>
                <a:spcPts val="0"/>
              </a:spcAft>
              <a:buClr>
                <a:schemeClr val="dk1"/>
              </a:buClr>
              <a:buSzPts val="1900"/>
              <a:buChar char="-"/>
            </a:pPr>
            <a:r>
              <a:rPr lang="en" sz="1900"/>
              <a:t>Là ma trận </a:t>
            </a:r>
            <a:r>
              <a:rPr lang="en" sz="1900"/>
              <a:t>có n chiều, với mỗi phần tử của chiều thứ k chứa một mảng n-k chiều.</a:t>
            </a:r>
            <a:endParaRPr sz="1900"/>
          </a:p>
          <a:p>
            <a:pPr indent="-349250" lvl="0" marL="457200" rtl="0" algn="l">
              <a:lnSpc>
                <a:spcPct val="120000"/>
              </a:lnSpc>
              <a:spcBef>
                <a:spcPts val="0"/>
              </a:spcBef>
              <a:spcAft>
                <a:spcPts val="0"/>
              </a:spcAft>
              <a:buClr>
                <a:schemeClr val="dk1"/>
              </a:buClr>
              <a:buSzPts val="1900"/>
              <a:buChar char="-"/>
            </a:pPr>
            <a:r>
              <a:rPr lang="en" sz="1900"/>
              <a:t>Ví dụ: </a:t>
            </a:r>
            <a:endParaRPr sz="1900"/>
          </a:p>
          <a:p>
            <a:pPr indent="-349250" lvl="1" marL="914400" rtl="0" algn="l">
              <a:lnSpc>
                <a:spcPct val="120000"/>
              </a:lnSpc>
              <a:spcBef>
                <a:spcPts val="0"/>
              </a:spcBef>
              <a:spcAft>
                <a:spcPts val="0"/>
              </a:spcAft>
              <a:buSzPts val="1900"/>
              <a:buChar char="-"/>
            </a:pPr>
            <a:r>
              <a:rPr lang="en" sz="1900"/>
              <a:t>Mảng 3 chiều: arr[5][6][7] có dạng ma trận kích thước 5x6x7</a:t>
            </a:r>
            <a:endParaRPr sz="1900"/>
          </a:p>
          <a:p>
            <a:pPr indent="-349250" lvl="1" marL="914400" rtl="0" algn="l">
              <a:lnSpc>
                <a:spcPct val="120000"/>
              </a:lnSpc>
              <a:spcBef>
                <a:spcPts val="0"/>
              </a:spcBef>
              <a:spcAft>
                <a:spcPts val="0"/>
              </a:spcAft>
              <a:buSzPts val="1900"/>
              <a:buChar char="-"/>
            </a:pPr>
            <a:r>
              <a:rPr lang="en" sz="1900"/>
              <a:t>Mảng 4 chiều: arr[2][2][3][4] có dạng ma trận kích thước 2x2x3x4.</a:t>
            </a:r>
            <a:endParaRPr sz="1900"/>
          </a:p>
          <a:p>
            <a:pPr indent="-349250" lvl="1" marL="914400" rtl="0" algn="l">
              <a:lnSpc>
                <a:spcPct val="120000"/>
              </a:lnSpc>
              <a:spcBef>
                <a:spcPts val="0"/>
              </a:spcBef>
              <a:spcAft>
                <a:spcPts val="0"/>
              </a:spcAft>
              <a:buSzPts val="1900"/>
              <a:buChar char="-"/>
            </a:pPr>
            <a:r>
              <a:rPr lang="en" sz="1900"/>
              <a:t>…</a:t>
            </a:r>
            <a:endParaRPr sz="1900"/>
          </a:p>
          <a:p>
            <a:pPr indent="-349250" lvl="0" marL="457200" rtl="0" algn="l">
              <a:lnSpc>
                <a:spcPct val="120000"/>
              </a:lnSpc>
              <a:spcBef>
                <a:spcPts val="0"/>
              </a:spcBef>
              <a:spcAft>
                <a:spcPts val="0"/>
              </a:spcAft>
              <a:buSzPts val="1900"/>
              <a:buChar char="-"/>
            </a:pPr>
            <a:r>
              <a:rPr lang="en" sz="1900"/>
              <a:t>Ma trận n chiều có khả năng chứa lượng cực lớn thông tin mà chúng có mối liên kết chặt chẽ với nhau.</a:t>
            </a:r>
            <a:endParaRPr sz="19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sp>
        <p:nvSpPr>
          <p:cNvPr id="711" name="Google Shape;711;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12" name="Google Shape;712;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XUẤT MẢNG HAI CHIỀU</a:t>
            </a:r>
            <a:endParaRPr/>
          </a:p>
        </p:txBody>
      </p:sp>
      <p:sp>
        <p:nvSpPr>
          <p:cNvPr id="713" name="Google Shape;713;p45"/>
          <p:cNvSpPr txBox="1"/>
          <p:nvPr>
            <p:ph idx="4294967295" type="subTitle"/>
          </p:nvPr>
        </p:nvSpPr>
        <p:spPr>
          <a:xfrm>
            <a:off x="351300" y="1137750"/>
            <a:ext cx="8441400" cy="44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900">
                <a:latin typeface="DM Sans"/>
                <a:ea typeface="DM Sans"/>
                <a:cs typeface="DM Sans"/>
                <a:sym typeface="DM Sans"/>
              </a:rPr>
              <a:t>DÙNG </a:t>
            </a:r>
            <a:r>
              <a:rPr lang="en" sz="1900"/>
              <a:t>2</a:t>
            </a:r>
            <a:r>
              <a:rPr b="0" lang="en" sz="1900">
                <a:latin typeface="DM Sans"/>
                <a:ea typeface="DM Sans"/>
                <a:cs typeface="DM Sans"/>
                <a:sym typeface="DM Sans"/>
              </a:rPr>
              <a:t> VÒNG LẶP </a:t>
            </a:r>
            <a:r>
              <a:rPr b="0" lang="en" sz="1900">
                <a:solidFill>
                  <a:srgbClr val="FF6B65"/>
                </a:solidFill>
                <a:latin typeface="DM Sans"/>
                <a:ea typeface="DM Sans"/>
                <a:cs typeface="DM Sans"/>
                <a:sym typeface="DM Sans"/>
              </a:rPr>
              <a:t>FOR</a:t>
            </a:r>
            <a:r>
              <a:rPr b="0" lang="en" sz="1900">
                <a:latin typeface="DM Sans"/>
                <a:ea typeface="DM Sans"/>
                <a:cs typeface="DM Sans"/>
                <a:sym typeface="DM Sans"/>
              </a:rPr>
              <a:t> </a:t>
            </a:r>
            <a:endParaRPr b="0" sz="1900">
              <a:solidFill>
                <a:schemeClr val="dk2"/>
              </a:solidFill>
              <a:latin typeface="DM Sans"/>
              <a:ea typeface="DM Sans"/>
              <a:cs typeface="DM Sans"/>
              <a:sym typeface="DM Sans"/>
            </a:endParaRPr>
          </a:p>
        </p:txBody>
      </p:sp>
      <p:sp>
        <p:nvSpPr>
          <p:cNvPr id="714" name="Google Shape;714;p45"/>
          <p:cNvSpPr txBox="1"/>
          <p:nvPr>
            <p:ph idx="4294967295" type="subTitle"/>
          </p:nvPr>
        </p:nvSpPr>
        <p:spPr>
          <a:xfrm>
            <a:off x="1266900" y="2213225"/>
            <a:ext cx="6610200" cy="8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800">
                <a:latin typeface="Courier New"/>
                <a:ea typeface="Courier New"/>
                <a:cs typeface="Courier New"/>
                <a:sym typeface="Courier New"/>
              </a:rPr>
              <a:t>for (int </a:t>
            </a:r>
            <a:r>
              <a:rPr b="0" lang="en" sz="1800">
                <a:solidFill>
                  <a:srgbClr val="FF6B65"/>
                </a:solidFill>
                <a:latin typeface="Courier New"/>
                <a:ea typeface="Courier New"/>
                <a:cs typeface="Courier New"/>
                <a:sym typeface="Courier New"/>
              </a:rPr>
              <a:t>i</a:t>
            </a:r>
            <a:r>
              <a:rPr b="0" lang="en" sz="1800">
                <a:latin typeface="Courier New"/>
                <a:ea typeface="Courier New"/>
                <a:cs typeface="Courier New"/>
                <a:sym typeface="Courier New"/>
              </a:rPr>
              <a:t> = 0; </a:t>
            </a:r>
            <a:r>
              <a:rPr b="0" lang="en" sz="1800">
                <a:solidFill>
                  <a:srgbClr val="FF6B65"/>
                </a:solidFill>
                <a:latin typeface="Courier New"/>
                <a:ea typeface="Courier New"/>
                <a:cs typeface="Courier New"/>
                <a:sym typeface="Courier New"/>
              </a:rPr>
              <a:t>i</a:t>
            </a:r>
            <a:r>
              <a:rPr b="0" lang="en" sz="1800">
                <a:latin typeface="Courier New"/>
                <a:ea typeface="Courier New"/>
                <a:cs typeface="Courier New"/>
                <a:sym typeface="Courier New"/>
              </a:rPr>
              <a:t> &lt; </a:t>
            </a:r>
            <a:r>
              <a:rPr lang="en" sz="1800">
                <a:solidFill>
                  <a:srgbClr val="FF6B65"/>
                </a:solidFill>
                <a:latin typeface="Courier New"/>
                <a:ea typeface="Courier New"/>
                <a:cs typeface="Courier New"/>
                <a:sym typeface="Courier New"/>
              </a:rPr>
              <a:t>m</a:t>
            </a:r>
            <a:r>
              <a:rPr b="0" lang="en" sz="1800">
                <a:latin typeface="Courier New"/>
                <a:ea typeface="Courier New"/>
                <a:cs typeface="Courier New"/>
                <a:sym typeface="Courier New"/>
              </a:rPr>
              <a:t>; </a:t>
            </a:r>
            <a:r>
              <a:rPr b="0" lang="en" sz="1800">
                <a:solidFill>
                  <a:srgbClr val="FF6B65"/>
                </a:solidFill>
                <a:latin typeface="Courier New"/>
                <a:ea typeface="Courier New"/>
                <a:cs typeface="Courier New"/>
                <a:sym typeface="Courier New"/>
              </a:rPr>
              <a:t>i</a:t>
            </a:r>
            <a:r>
              <a:rPr b="0" lang="en" sz="1800">
                <a:latin typeface="Courier New"/>
                <a:ea typeface="Courier New"/>
                <a:cs typeface="Courier New"/>
                <a:sym typeface="Courier New"/>
              </a:rPr>
              <a:t>++)</a:t>
            </a:r>
            <a:endParaRPr b="0" sz="1800">
              <a:latin typeface="Courier New"/>
              <a:ea typeface="Courier New"/>
              <a:cs typeface="Courier New"/>
              <a:sym typeface="Courier New"/>
            </a:endParaRPr>
          </a:p>
          <a:p>
            <a:pPr indent="0" lvl="0" marL="0" rtl="0" algn="l">
              <a:spcBef>
                <a:spcPts val="0"/>
              </a:spcBef>
              <a:spcAft>
                <a:spcPts val="0"/>
              </a:spcAft>
              <a:buNone/>
            </a:pPr>
            <a:r>
              <a:rPr lang="en" sz="1800">
                <a:latin typeface="Courier New"/>
                <a:ea typeface="Courier New"/>
                <a:cs typeface="Courier New"/>
                <a:sym typeface="Courier New"/>
              </a:rPr>
              <a:t>	for (int </a:t>
            </a:r>
            <a:r>
              <a:rPr lang="en" sz="1800">
                <a:solidFill>
                  <a:srgbClr val="00C3B1"/>
                </a:solidFill>
                <a:latin typeface="Courier New"/>
                <a:ea typeface="Courier New"/>
                <a:cs typeface="Courier New"/>
                <a:sym typeface="Courier New"/>
              </a:rPr>
              <a:t>j</a:t>
            </a:r>
            <a:r>
              <a:rPr lang="en" sz="1800">
                <a:latin typeface="Courier New"/>
                <a:ea typeface="Courier New"/>
                <a:cs typeface="Courier New"/>
                <a:sym typeface="Courier New"/>
              </a:rPr>
              <a:t> = 0, </a:t>
            </a:r>
            <a:r>
              <a:rPr lang="en" sz="1800">
                <a:solidFill>
                  <a:srgbClr val="00C3B1"/>
                </a:solidFill>
                <a:latin typeface="Courier New"/>
                <a:ea typeface="Courier New"/>
                <a:cs typeface="Courier New"/>
                <a:sym typeface="Courier New"/>
              </a:rPr>
              <a:t>j</a:t>
            </a:r>
            <a:r>
              <a:rPr lang="en" sz="1800">
                <a:latin typeface="Courier New"/>
                <a:ea typeface="Courier New"/>
                <a:cs typeface="Courier New"/>
                <a:sym typeface="Courier New"/>
              </a:rPr>
              <a:t> &lt; n, </a:t>
            </a:r>
            <a:r>
              <a:rPr lang="en" sz="1800">
                <a:solidFill>
                  <a:srgbClr val="00C3B1"/>
                </a:solidFill>
                <a:latin typeface="Courier New"/>
                <a:ea typeface="Courier New"/>
                <a:cs typeface="Courier New"/>
                <a:sym typeface="Courier New"/>
              </a:rPr>
              <a:t>j</a:t>
            </a:r>
            <a:r>
              <a:rPr lang="en" sz="1800">
                <a:latin typeface="Courier New"/>
                <a:ea typeface="Courier New"/>
                <a:cs typeface="Courier New"/>
                <a:sym typeface="Courier New"/>
              </a:rPr>
              <a:t>++)</a:t>
            </a:r>
            <a:endParaRPr b="0" sz="1800">
              <a:latin typeface="Courier New"/>
              <a:ea typeface="Courier New"/>
              <a:cs typeface="Courier New"/>
              <a:sym typeface="Courier New"/>
            </a:endParaRPr>
          </a:p>
          <a:p>
            <a:pPr indent="0" lvl="0" marL="0" rtl="0" algn="l">
              <a:spcBef>
                <a:spcPts val="0"/>
              </a:spcBef>
              <a:spcAft>
                <a:spcPts val="0"/>
              </a:spcAft>
              <a:buNone/>
            </a:pPr>
            <a:r>
              <a:rPr b="0" lang="en" sz="1800">
                <a:latin typeface="Courier New"/>
                <a:ea typeface="Courier New"/>
                <a:cs typeface="Courier New"/>
                <a:sym typeface="Courier New"/>
              </a:rPr>
              <a:t>		printf(“array[</a:t>
            </a:r>
            <a:r>
              <a:rPr b="0" lang="en" sz="1800">
                <a:solidFill>
                  <a:srgbClr val="00C3B1"/>
                </a:solidFill>
                <a:latin typeface="Courier New"/>
                <a:ea typeface="Courier New"/>
                <a:cs typeface="Courier New"/>
                <a:sym typeface="Courier New"/>
              </a:rPr>
              <a:t>%d</a:t>
            </a:r>
            <a:r>
              <a:rPr lang="en" sz="1800">
                <a:latin typeface="Courier New"/>
                <a:ea typeface="Courier New"/>
                <a:cs typeface="Courier New"/>
                <a:sym typeface="Courier New"/>
              </a:rPr>
              <a:t>][</a:t>
            </a:r>
            <a:r>
              <a:rPr lang="en" sz="1800">
                <a:solidFill>
                  <a:srgbClr val="00C3B1"/>
                </a:solidFill>
                <a:latin typeface="Courier New"/>
                <a:ea typeface="Courier New"/>
                <a:cs typeface="Courier New"/>
                <a:sym typeface="Courier New"/>
              </a:rPr>
              <a:t>%d</a:t>
            </a:r>
            <a:r>
              <a:rPr lang="en" sz="1800">
                <a:latin typeface="Courier New"/>
                <a:ea typeface="Courier New"/>
                <a:cs typeface="Courier New"/>
                <a:sym typeface="Courier New"/>
              </a:rPr>
              <a:t>]</a:t>
            </a:r>
            <a:r>
              <a:rPr b="0" lang="en" sz="1800">
                <a:latin typeface="Courier New"/>
                <a:ea typeface="Courier New"/>
                <a:cs typeface="Courier New"/>
                <a:sym typeface="Courier New"/>
              </a:rPr>
              <a:t> = ”,</a:t>
            </a:r>
            <a:r>
              <a:rPr b="0" lang="en" sz="1800">
                <a:solidFill>
                  <a:srgbClr val="FF6B65"/>
                </a:solidFill>
                <a:latin typeface="Courier New"/>
                <a:ea typeface="Courier New"/>
                <a:cs typeface="Courier New"/>
                <a:sym typeface="Courier New"/>
              </a:rPr>
              <a:t>i</a:t>
            </a:r>
            <a:r>
              <a:rPr b="0" lang="en" sz="1800">
                <a:latin typeface="Courier New"/>
                <a:ea typeface="Courier New"/>
                <a:cs typeface="Courier New"/>
                <a:sym typeface="Courier New"/>
              </a:rPr>
              <a:t>,</a:t>
            </a:r>
            <a:r>
              <a:rPr lang="en" sz="1800">
                <a:solidFill>
                  <a:srgbClr val="00C3B1"/>
                </a:solidFill>
                <a:latin typeface="Courier New"/>
                <a:ea typeface="Courier New"/>
                <a:cs typeface="Courier New"/>
                <a:sym typeface="Courier New"/>
              </a:rPr>
              <a:t>j, </a:t>
            </a:r>
            <a:r>
              <a:rPr lang="en" sz="1800">
                <a:solidFill>
                  <a:schemeClr val="dk2"/>
                </a:solidFill>
                <a:latin typeface="Courier New"/>
                <a:ea typeface="Courier New"/>
                <a:cs typeface="Courier New"/>
                <a:sym typeface="Courier New"/>
              </a:rPr>
              <a:t>a</a:t>
            </a:r>
            <a:r>
              <a:rPr lang="en" sz="1800">
                <a:latin typeface="Courier New"/>
                <a:ea typeface="Courier New"/>
                <a:cs typeface="Courier New"/>
                <a:sym typeface="Courier New"/>
              </a:rPr>
              <a:t>[</a:t>
            </a:r>
            <a:r>
              <a:rPr lang="en" sz="1800">
                <a:solidFill>
                  <a:srgbClr val="FF6B65"/>
                </a:solidFill>
                <a:latin typeface="Courier New"/>
                <a:ea typeface="Courier New"/>
                <a:cs typeface="Courier New"/>
                <a:sym typeface="Courier New"/>
              </a:rPr>
              <a:t>i</a:t>
            </a:r>
            <a:r>
              <a:rPr lang="en" sz="1800">
                <a:latin typeface="Courier New"/>
                <a:ea typeface="Courier New"/>
                <a:cs typeface="Courier New"/>
                <a:sym typeface="Courier New"/>
              </a:rPr>
              <a:t>][</a:t>
            </a:r>
            <a:r>
              <a:rPr lang="en" sz="1800">
                <a:solidFill>
                  <a:srgbClr val="00C3B1"/>
                </a:solidFill>
                <a:latin typeface="Courier New"/>
                <a:ea typeface="Courier New"/>
                <a:cs typeface="Courier New"/>
                <a:sym typeface="Courier New"/>
              </a:rPr>
              <a:t>j</a:t>
            </a:r>
            <a:r>
              <a:rPr lang="en" sz="1800">
                <a:latin typeface="Courier New"/>
                <a:ea typeface="Courier New"/>
                <a:cs typeface="Courier New"/>
                <a:sym typeface="Courier New"/>
              </a:rPr>
              <a:t>]</a:t>
            </a:r>
            <a:r>
              <a:rPr b="0" lang="en" sz="1800">
                <a:latin typeface="Courier New"/>
                <a:ea typeface="Courier New"/>
                <a:cs typeface="Courier New"/>
                <a:sym typeface="Courier New"/>
              </a:rPr>
              <a:t>);</a:t>
            </a:r>
            <a:endParaRPr b="0" sz="1800">
              <a:latin typeface="Courier New"/>
              <a:ea typeface="Courier New"/>
              <a:cs typeface="Courier New"/>
              <a:sym typeface="Courier New"/>
            </a:endParaRPr>
          </a:p>
        </p:txBody>
      </p:sp>
      <p:sp>
        <p:nvSpPr>
          <p:cNvPr id="715" name="Google Shape;715;p45"/>
          <p:cNvSpPr txBox="1"/>
          <p:nvPr>
            <p:ph idx="4294967295" type="subTitle"/>
          </p:nvPr>
        </p:nvSpPr>
        <p:spPr>
          <a:xfrm>
            <a:off x="360575" y="3825225"/>
            <a:ext cx="8441400" cy="44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900">
                <a:latin typeface="DM Sans"/>
                <a:ea typeface="DM Sans"/>
                <a:cs typeface="DM Sans"/>
                <a:sym typeface="DM Sans"/>
              </a:rPr>
              <a:t>CÁCH TRUY CẬP VÀO MẢNG 2 CHIỀU GIỐNG VỚI MẢNG 1 CHIỀU</a:t>
            </a:r>
            <a:r>
              <a:rPr b="0" lang="en" sz="1900">
                <a:latin typeface="DM Sans"/>
                <a:ea typeface="DM Sans"/>
                <a:cs typeface="DM Sans"/>
                <a:sym typeface="DM Sans"/>
              </a:rPr>
              <a:t> </a:t>
            </a:r>
            <a:endParaRPr b="0" sz="1900">
              <a:solidFill>
                <a:schemeClr val="dk2"/>
              </a:solidFill>
              <a:latin typeface="DM Sans"/>
              <a:ea typeface="DM Sans"/>
              <a:cs typeface="DM Sans"/>
              <a:sym typeface="DM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46"/>
          <p:cNvSpPr txBox="1"/>
          <p:nvPr>
            <p:ph type="title"/>
          </p:nvPr>
        </p:nvSpPr>
        <p:spPr>
          <a:xfrm>
            <a:off x="563525" y="1548050"/>
            <a:ext cx="77139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Golos Text"/>
                <a:ea typeface="Golos Text"/>
                <a:cs typeface="Golos Text"/>
                <a:sym typeface="Golos Text"/>
              </a:rPr>
              <a:t>SEARCH</a:t>
            </a:r>
            <a:endParaRPr b="1">
              <a:solidFill>
                <a:schemeClr val="accent1"/>
              </a:solidFill>
              <a:latin typeface="Golos Text"/>
              <a:ea typeface="Golos Text"/>
              <a:cs typeface="Golos Text"/>
              <a:sym typeface="Golos Text"/>
            </a:endParaRPr>
          </a:p>
        </p:txBody>
      </p:sp>
      <p:sp>
        <p:nvSpPr>
          <p:cNvPr id="721" name="Google Shape;721;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cxnSp>
        <p:nvCxnSpPr>
          <p:cNvPr id="722" name="Google Shape;722;p46"/>
          <p:cNvCxnSpPr>
            <a:stCxn id="720" idx="2"/>
          </p:cNvCxnSpPr>
          <p:nvPr/>
        </p:nvCxnSpPr>
        <p:spPr>
          <a:xfrm flipH="1">
            <a:off x="2046575" y="2255450"/>
            <a:ext cx="2373900" cy="533400"/>
          </a:xfrm>
          <a:prstGeom prst="straightConnector1">
            <a:avLst/>
          </a:prstGeom>
          <a:noFill/>
          <a:ln cap="flat" cmpd="sng" w="9525">
            <a:solidFill>
              <a:schemeClr val="dk1"/>
            </a:solidFill>
            <a:prstDash val="solid"/>
            <a:round/>
            <a:headEnd len="med" w="med" type="none"/>
            <a:tailEnd len="med" w="med" type="triangle"/>
          </a:ln>
        </p:spPr>
      </p:cxnSp>
      <p:cxnSp>
        <p:nvCxnSpPr>
          <p:cNvPr id="723" name="Google Shape;723;p46"/>
          <p:cNvCxnSpPr/>
          <p:nvPr/>
        </p:nvCxnSpPr>
        <p:spPr>
          <a:xfrm>
            <a:off x="4420475" y="2255450"/>
            <a:ext cx="2304000" cy="511800"/>
          </a:xfrm>
          <a:prstGeom prst="straightConnector1">
            <a:avLst/>
          </a:prstGeom>
          <a:noFill/>
          <a:ln cap="flat" cmpd="sng" w="9525">
            <a:solidFill>
              <a:schemeClr val="dk1"/>
            </a:solidFill>
            <a:prstDash val="solid"/>
            <a:round/>
            <a:headEnd len="med" w="med" type="none"/>
            <a:tailEnd len="med" w="med" type="triangle"/>
          </a:ln>
        </p:spPr>
      </p:cxnSp>
      <p:sp>
        <p:nvSpPr>
          <p:cNvPr id="724" name="Google Shape;724;p46"/>
          <p:cNvSpPr txBox="1"/>
          <p:nvPr>
            <p:ph type="title"/>
          </p:nvPr>
        </p:nvSpPr>
        <p:spPr>
          <a:xfrm>
            <a:off x="281525" y="2875725"/>
            <a:ext cx="3594900" cy="108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Golos Text"/>
                <a:ea typeface="Golos Text"/>
                <a:cs typeface="Golos Text"/>
                <a:sym typeface="Golos Text"/>
              </a:rPr>
              <a:t>LINEAR SEARCH</a:t>
            </a:r>
            <a:endParaRPr b="1" sz="2400">
              <a:latin typeface="Golos Text"/>
              <a:ea typeface="Golos Text"/>
              <a:cs typeface="Golos Text"/>
              <a:sym typeface="Golos Text"/>
            </a:endParaRPr>
          </a:p>
          <a:p>
            <a:pPr indent="0" lvl="0" marL="0" rtl="0" algn="ctr">
              <a:spcBef>
                <a:spcPts val="0"/>
              </a:spcBef>
              <a:spcAft>
                <a:spcPts val="0"/>
              </a:spcAft>
              <a:buNone/>
            </a:pPr>
            <a:r>
              <a:rPr lang="en" sz="1700"/>
              <a:t>CTDL00</a:t>
            </a:r>
            <a:endParaRPr sz="1700"/>
          </a:p>
        </p:txBody>
      </p:sp>
      <p:sp>
        <p:nvSpPr>
          <p:cNvPr id="725" name="Google Shape;725;p46"/>
          <p:cNvSpPr txBox="1"/>
          <p:nvPr>
            <p:ph type="title"/>
          </p:nvPr>
        </p:nvSpPr>
        <p:spPr>
          <a:xfrm>
            <a:off x="4961875" y="2875725"/>
            <a:ext cx="3594900" cy="94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Golos Text"/>
                <a:ea typeface="Golos Text"/>
                <a:cs typeface="Golos Text"/>
                <a:sym typeface="Golos Text"/>
              </a:rPr>
              <a:t>BINARY</a:t>
            </a:r>
            <a:r>
              <a:rPr b="1" lang="en" sz="2400">
                <a:latin typeface="Golos Text"/>
                <a:ea typeface="Golos Text"/>
                <a:cs typeface="Golos Text"/>
                <a:sym typeface="Golos Text"/>
              </a:rPr>
              <a:t> SEARCH</a:t>
            </a:r>
            <a:endParaRPr b="1" sz="2400">
              <a:latin typeface="Golos Text"/>
              <a:ea typeface="Golos Text"/>
              <a:cs typeface="Golos Text"/>
              <a:sym typeface="Golos Text"/>
            </a:endParaRPr>
          </a:p>
          <a:p>
            <a:pPr indent="0" lvl="0" marL="0" rtl="0" algn="ctr">
              <a:spcBef>
                <a:spcPts val="0"/>
              </a:spcBef>
              <a:spcAft>
                <a:spcPts val="0"/>
              </a:spcAft>
              <a:buNone/>
            </a:pPr>
            <a:r>
              <a:rPr lang="en" sz="1700"/>
              <a:t>CTDL01</a:t>
            </a:r>
            <a:endParaRPr b="1" sz="2400">
              <a:latin typeface="Golos Text"/>
              <a:ea typeface="Golos Text"/>
              <a:cs typeface="Golos Text"/>
              <a:sym typeface="Golos Tex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47"/>
          <p:cNvSpPr txBox="1"/>
          <p:nvPr>
            <p:ph type="title"/>
          </p:nvPr>
        </p:nvSpPr>
        <p:spPr>
          <a:xfrm>
            <a:off x="715100" y="154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SEARCH</a:t>
            </a:r>
            <a:endParaRPr/>
          </a:p>
        </p:txBody>
      </p:sp>
      <p:sp>
        <p:nvSpPr>
          <p:cNvPr id="731" name="Google Shape;731;p47"/>
          <p:cNvSpPr txBox="1"/>
          <p:nvPr>
            <p:ph idx="1" type="body"/>
          </p:nvPr>
        </p:nvSpPr>
        <p:spPr>
          <a:xfrm>
            <a:off x="715100" y="1101700"/>
            <a:ext cx="7713900" cy="317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Thuật toán tìm kiếm tuyến tính sẽ lần lượt so sánh phần tử cần tìm (key) với từng phần tử trong một cấu trúc dữ liệu theo thứ tự của chỉ số từ nhỏ đến lớn (hoặc theo một chiều nhất định) để tìm ra vị trí của key trong cấu trúc dữ liệu đó.</a:t>
            </a:r>
            <a:endParaRPr/>
          </a:p>
          <a:p>
            <a:pPr indent="0" lvl="0" marL="0" rtl="0" algn="l">
              <a:spcBef>
                <a:spcPts val="1000"/>
              </a:spcBef>
              <a:spcAft>
                <a:spcPts val="0"/>
              </a:spcAft>
              <a:buNone/>
            </a:pPr>
            <a:r>
              <a:t/>
            </a:r>
            <a:endParaRPr b="1"/>
          </a:p>
          <a:p>
            <a:pPr indent="0" lvl="0" marL="0" rtl="0" algn="l">
              <a:spcBef>
                <a:spcPts val="1000"/>
              </a:spcBef>
              <a:spcAft>
                <a:spcPts val="0"/>
              </a:spcAft>
              <a:buNone/>
            </a:pPr>
            <a:r>
              <a:rPr b="1" lang="en"/>
              <a:t>Ví dụ 1</a:t>
            </a:r>
            <a:r>
              <a:rPr lang="en"/>
              <a:t>: Tìm số 8 trong dãy số sau:</a:t>
            </a:r>
            <a:endParaRPr/>
          </a:p>
          <a:p>
            <a:pPr indent="0" lvl="0" marL="0" rtl="0" algn="l">
              <a:spcBef>
                <a:spcPts val="1000"/>
              </a:spcBef>
              <a:spcAft>
                <a:spcPts val="0"/>
              </a:spcAft>
              <a:buNone/>
            </a:pPr>
            <a:r>
              <a:t/>
            </a:r>
            <a:endParaRPr/>
          </a:p>
          <a:p>
            <a:pPr indent="0" lvl="0" marL="0" rtl="0" algn="ctr">
              <a:spcBef>
                <a:spcPts val="1000"/>
              </a:spcBef>
              <a:spcAft>
                <a:spcPts val="0"/>
              </a:spcAft>
              <a:buNone/>
            </a:pPr>
            <a:r>
              <a:rPr lang="en" sz="3100"/>
              <a:t>1  3  -8  8  2  1  2  3</a:t>
            </a:r>
            <a:endParaRPr sz="3100"/>
          </a:p>
          <a:p>
            <a:pPr indent="0" lvl="0" marL="0" rtl="0" algn="l">
              <a:spcBef>
                <a:spcPts val="1000"/>
              </a:spcBef>
              <a:spcAft>
                <a:spcPts val="1000"/>
              </a:spcAft>
              <a:buNone/>
            </a:pPr>
            <a:r>
              <a:t/>
            </a:r>
            <a:endParaRPr/>
          </a:p>
        </p:txBody>
      </p:sp>
      <p:sp>
        <p:nvSpPr>
          <p:cNvPr id="732" name="Google Shape;732;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48"/>
          <p:cNvSpPr txBox="1"/>
          <p:nvPr>
            <p:ph type="title"/>
          </p:nvPr>
        </p:nvSpPr>
        <p:spPr>
          <a:xfrm>
            <a:off x="410300" y="16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SEARCH</a:t>
            </a:r>
            <a:endParaRPr/>
          </a:p>
        </p:txBody>
      </p:sp>
      <p:sp>
        <p:nvSpPr>
          <p:cNvPr id="738" name="Google Shape;738;p48"/>
          <p:cNvSpPr txBox="1"/>
          <p:nvPr>
            <p:ph idx="1" type="body"/>
          </p:nvPr>
        </p:nvSpPr>
        <p:spPr>
          <a:xfrm>
            <a:off x="443975" y="709000"/>
            <a:ext cx="8478600" cy="317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Bước 1: Chọn cấu trúc dữ liệu phù hợp với đầu vào</a:t>
            </a:r>
            <a:endParaRPr b="1"/>
          </a:p>
          <a:p>
            <a:pPr indent="0" lvl="0" marL="0" rtl="0" algn="l">
              <a:spcBef>
                <a:spcPts val="1000"/>
              </a:spcBef>
              <a:spcAft>
                <a:spcPts val="0"/>
              </a:spcAft>
              <a:buNone/>
            </a:pPr>
            <a:r>
              <a:rPr lang="en"/>
              <a:t>Ở đây, ta có thể dễ dàng nghĩ ngay đến mảng số nguyên. Ta sẽ đưa cả dãy số thành một mảng có độ dài là 8.</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Lúc này, ta lưu số cần tìm vào biến kiểu nguyên </a:t>
            </a:r>
            <a:r>
              <a:rPr lang="en">
                <a:solidFill>
                  <a:schemeClr val="accent1"/>
                </a:solidFill>
              </a:rPr>
              <a:t>key</a:t>
            </a:r>
            <a:r>
              <a:rPr lang="en"/>
              <a:t>.</a:t>
            </a:r>
            <a:endParaRPr/>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739" name="Google Shape;739;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740" name="Google Shape;740;p48"/>
          <p:cNvGraphicFramePr/>
          <p:nvPr/>
        </p:nvGraphicFramePr>
        <p:xfrm>
          <a:off x="1028750" y="1916475"/>
          <a:ext cx="3000000" cy="3000000"/>
        </p:xfrm>
        <a:graphic>
          <a:graphicData uri="http://schemas.openxmlformats.org/drawingml/2006/table">
            <a:tbl>
              <a:tblPr>
                <a:noFill/>
                <a:tableStyleId>{B07683FA-E15A-4107-8D4D-58159C19E4B4}</a:tableStyleId>
              </a:tblPr>
              <a:tblGrid>
                <a:gridCol w="904875"/>
                <a:gridCol w="904875"/>
                <a:gridCol w="904875"/>
                <a:gridCol w="904875"/>
                <a:gridCol w="904875"/>
                <a:gridCol w="904875"/>
                <a:gridCol w="904875"/>
                <a:gridCol w="9048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741" name="Google Shape;741;p48"/>
          <p:cNvSpPr/>
          <p:nvPr/>
        </p:nvSpPr>
        <p:spPr>
          <a:xfrm>
            <a:off x="3743375" y="3551725"/>
            <a:ext cx="855300" cy="758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Golos Text"/>
                <a:ea typeface="Golos Text"/>
                <a:cs typeface="Golos Text"/>
                <a:sym typeface="Golos Text"/>
              </a:rPr>
              <a:t>8</a:t>
            </a:r>
            <a:endParaRPr>
              <a:latin typeface="Golos Text"/>
              <a:ea typeface="Golos Text"/>
              <a:cs typeface="Golos Text"/>
              <a:sym typeface="Golos Tex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sp>
        <p:nvSpPr>
          <p:cNvPr id="746" name="Google Shape;746;p49"/>
          <p:cNvSpPr txBox="1"/>
          <p:nvPr>
            <p:ph type="title"/>
          </p:nvPr>
        </p:nvSpPr>
        <p:spPr>
          <a:xfrm>
            <a:off x="410300" y="16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SEARCH</a:t>
            </a:r>
            <a:endParaRPr/>
          </a:p>
        </p:txBody>
      </p:sp>
      <p:sp>
        <p:nvSpPr>
          <p:cNvPr id="747" name="Google Shape;747;p49"/>
          <p:cNvSpPr txBox="1"/>
          <p:nvPr>
            <p:ph idx="1" type="body"/>
          </p:nvPr>
        </p:nvSpPr>
        <p:spPr>
          <a:xfrm>
            <a:off x="443975" y="709000"/>
            <a:ext cx="8478600" cy="39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Bước 2: </a:t>
            </a:r>
            <a:r>
              <a:rPr b="1" lang="en"/>
              <a:t>So sánh key với từng phần tử trong mảng</a:t>
            </a:r>
            <a:endParaRPr b="1"/>
          </a:p>
          <a:p>
            <a:pPr indent="0" lvl="0" marL="0" rtl="0" algn="l">
              <a:spcBef>
                <a:spcPts val="1000"/>
              </a:spcBef>
              <a:spcAft>
                <a:spcPts val="0"/>
              </a:spcAft>
              <a:buNone/>
            </a:pPr>
            <a:r>
              <a:rPr lang="en"/>
              <a:t>Tạo biến chạy </a:t>
            </a:r>
            <a:r>
              <a:rPr lang="en">
                <a:solidFill>
                  <a:schemeClr val="accent1"/>
                </a:solidFill>
              </a:rPr>
              <a:t>i = 0</a:t>
            </a:r>
            <a:r>
              <a:rPr lang="en"/>
              <a:t>, ta sẽ so sánh </a:t>
            </a:r>
            <a:r>
              <a:rPr lang="en">
                <a:solidFill>
                  <a:schemeClr val="accent1"/>
                </a:solidFill>
              </a:rPr>
              <a:t>a[i]</a:t>
            </a:r>
            <a:r>
              <a:rPr lang="en"/>
              <a:t> với key mỗi khi </a:t>
            </a:r>
            <a:r>
              <a:rPr lang="en">
                <a:solidFill>
                  <a:schemeClr val="accent1"/>
                </a:solidFill>
              </a:rPr>
              <a:t>i</a:t>
            </a:r>
            <a:r>
              <a:rPr lang="en"/>
              <a:t> được làm mới.</a:t>
            </a:r>
            <a:endParaRPr/>
          </a:p>
          <a:p>
            <a:pPr indent="0" lvl="0" marL="0" rtl="0" algn="l">
              <a:spcBef>
                <a:spcPts val="1000"/>
              </a:spcBef>
              <a:spcAft>
                <a:spcPts val="0"/>
              </a:spcAft>
              <a:buNone/>
            </a:pPr>
            <a:r>
              <a:rPr b="1" lang="en"/>
              <a:t>i = 0</a:t>
            </a:r>
            <a:r>
              <a:rPr lang="en"/>
              <a:t>, so sánh </a:t>
            </a:r>
            <a:r>
              <a:rPr lang="en">
                <a:solidFill>
                  <a:schemeClr val="accent1"/>
                </a:solidFill>
              </a:rPr>
              <a:t>key</a:t>
            </a:r>
            <a:r>
              <a:rPr lang="en"/>
              <a:t> với </a:t>
            </a:r>
            <a:r>
              <a:rPr lang="en">
                <a:solidFill>
                  <a:schemeClr val="accent1"/>
                </a:solidFill>
              </a:rPr>
              <a:t>a[0]</a:t>
            </a:r>
            <a:endParaRPr>
              <a:solidFill>
                <a:schemeClr val="accent1"/>
              </a:solidFill>
            </a:endParaRPr>
          </a:p>
          <a:p>
            <a:pPr indent="0" lvl="0" marL="0" rtl="0" algn="l">
              <a:spcBef>
                <a:spcPts val="1000"/>
              </a:spcBef>
              <a:spcAft>
                <a:spcPts val="0"/>
              </a:spcAft>
              <a:buNone/>
            </a:pPr>
            <a:r>
              <a:t/>
            </a:r>
            <a:endParaRPr>
              <a:solidFill>
                <a:schemeClr val="accent1"/>
              </a:solidFill>
            </a:endParaRPr>
          </a:p>
          <a:p>
            <a:pPr indent="0" lvl="0" marL="0" rtl="0" algn="l">
              <a:spcBef>
                <a:spcPts val="1000"/>
              </a:spcBef>
              <a:spcAft>
                <a:spcPts val="0"/>
              </a:spcAft>
              <a:buNone/>
            </a:pPr>
            <a:r>
              <a:t/>
            </a:r>
            <a:endParaRPr>
              <a:solidFill>
                <a:schemeClr val="accent1"/>
              </a:solidFill>
            </a:endParaRPr>
          </a:p>
          <a:p>
            <a:pPr indent="0" lvl="0" marL="0" rtl="0" algn="l">
              <a:spcBef>
                <a:spcPts val="1000"/>
              </a:spcBef>
              <a:spcAft>
                <a:spcPts val="0"/>
              </a:spcAft>
              <a:buNone/>
            </a:pPr>
            <a:r>
              <a:t/>
            </a:r>
            <a:endParaRPr>
              <a:solidFill>
                <a:schemeClr val="accent1"/>
              </a:solidFill>
            </a:endParaRPr>
          </a:p>
          <a:p>
            <a:pPr indent="0" lvl="0" marL="0" rtl="0" algn="l">
              <a:spcBef>
                <a:spcPts val="1000"/>
              </a:spcBef>
              <a:spcAft>
                <a:spcPts val="0"/>
              </a:spcAft>
              <a:buNone/>
            </a:pPr>
            <a:r>
              <a:t/>
            </a:r>
            <a:endParaRPr>
              <a:solidFill>
                <a:schemeClr val="accent1"/>
              </a:solidFill>
            </a:endParaRPr>
          </a:p>
          <a:p>
            <a:pPr indent="0" lvl="0" marL="0" rtl="0" algn="l">
              <a:spcBef>
                <a:spcPts val="1000"/>
              </a:spcBef>
              <a:spcAft>
                <a:spcPts val="0"/>
              </a:spcAft>
              <a:buNone/>
            </a:pPr>
            <a:r>
              <a:t/>
            </a:r>
            <a:endParaRPr>
              <a:solidFill>
                <a:schemeClr val="accent1"/>
              </a:solidFill>
            </a:endParaRPr>
          </a:p>
          <a:p>
            <a:pPr indent="0" lvl="0" marL="0" rtl="0" algn="l">
              <a:spcBef>
                <a:spcPts val="1000"/>
              </a:spcBef>
              <a:spcAft>
                <a:spcPts val="0"/>
              </a:spcAft>
              <a:buNone/>
            </a:pPr>
            <a:r>
              <a:t/>
            </a:r>
            <a:endParaRPr>
              <a:solidFill>
                <a:schemeClr val="accent1"/>
              </a:solidFill>
            </a:endParaRPr>
          </a:p>
          <a:p>
            <a:pPr indent="0" lvl="0" marL="0" rtl="0" algn="l">
              <a:spcBef>
                <a:spcPts val="1000"/>
              </a:spcBef>
              <a:spcAft>
                <a:spcPts val="0"/>
              </a:spcAft>
              <a:buNone/>
            </a:pPr>
            <a:r>
              <a:rPr lang="en"/>
              <a:t>Thấy rằng </a:t>
            </a:r>
            <a:r>
              <a:rPr lang="en">
                <a:solidFill>
                  <a:schemeClr val="accent1"/>
                </a:solidFill>
              </a:rPr>
              <a:t>a[0] = 1</a:t>
            </a:r>
            <a:r>
              <a:rPr lang="en"/>
              <a:t> khác với </a:t>
            </a:r>
            <a:r>
              <a:rPr lang="en">
                <a:solidFill>
                  <a:schemeClr val="accent1"/>
                </a:solidFill>
              </a:rPr>
              <a:t>key</a:t>
            </a:r>
            <a:r>
              <a:rPr lang="en"/>
              <a:t> nên ta tăng </a:t>
            </a:r>
            <a:r>
              <a:rPr lang="en">
                <a:solidFill>
                  <a:schemeClr val="accent1"/>
                </a:solidFill>
              </a:rPr>
              <a:t>i</a:t>
            </a:r>
            <a:r>
              <a:rPr lang="en"/>
              <a:t> lên 1, tiếp tục so sánh với phần tử thứ hai.</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748" name="Google Shape;748;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749" name="Google Shape;749;p49"/>
          <p:cNvGraphicFramePr/>
          <p:nvPr/>
        </p:nvGraphicFramePr>
        <p:xfrm>
          <a:off x="1063775" y="2154700"/>
          <a:ext cx="3000000" cy="3000000"/>
        </p:xfrm>
        <a:graphic>
          <a:graphicData uri="http://schemas.openxmlformats.org/drawingml/2006/table">
            <a:tbl>
              <a:tblPr>
                <a:noFill/>
                <a:tableStyleId>{B07683FA-E15A-4107-8D4D-58159C19E4B4}</a:tableStyleId>
              </a:tblPr>
              <a:tblGrid>
                <a:gridCol w="904875"/>
                <a:gridCol w="904875"/>
                <a:gridCol w="904875"/>
                <a:gridCol w="904875"/>
                <a:gridCol w="904875"/>
                <a:gridCol w="904875"/>
                <a:gridCol w="904875"/>
                <a:gridCol w="9048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solidFill>
                      <a:schemeClr val="dk2"/>
                    </a:solidFill>
                  </a:tcPr>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solidFill>
                      <a:schemeClr val="dk2"/>
                    </a:solidFill>
                  </a:tcPr>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750" name="Google Shape;750;p49"/>
          <p:cNvSpPr/>
          <p:nvPr/>
        </p:nvSpPr>
        <p:spPr>
          <a:xfrm>
            <a:off x="1063775" y="3291850"/>
            <a:ext cx="904800" cy="498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Golos Text"/>
                <a:ea typeface="Golos Text"/>
                <a:cs typeface="Golos Text"/>
                <a:sym typeface="Golos Text"/>
              </a:rPr>
              <a:t>8</a:t>
            </a:r>
            <a:endParaRPr>
              <a:latin typeface="Golos Text"/>
              <a:ea typeface="Golos Text"/>
              <a:cs typeface="Golos Text"/>
              <a:sym typeface="Golos Text"/>
            </a:endParaRPr>
          </a:p>
        </p:txBody>
      </p:sp>
      <p:cxnSp>
        <p:nvCxnSpPr>
          <p:cNvPr id="751" name="Google Shape;751;p49"/>
          <p:cNvCxnSpPr>
            <a:stCxn id="750" idx="0"/>
          </p:cNvCxnSpPr>
          <p:nvPr/>
        </p:nvCxnSpPr>
        <p:spPr>
          <a:xfrm flipH="1" rot="10800000">
            <a:off x="1516175" y="2886250"/>
            <a:ext cx="3900" cy="405600"/>
          </a:xfrm>
          <a:prstGeom prst="straightConnector1">
            <a:avLst/>
          </a:prstGeom>
          <a:noFill/>
          <a:ln cap="flat" cmpd="sng" w="9525">
            <a:solidFill>
              <a:schemeClr val="accent1"/>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3"/>
          <p:cNvSpPr txBox="1"/>
          <p:nvPr>
            <p:ph type="title"/>
          </p:nvPr>
        </p:nvSpPr>
        <p:spPr>
          <a:xfrm>
            <a:off x="715100" y="15472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41" name="Google Shape;341;p23"/>
          <p:cNvSpPr txBox="1"/>
          <p:nvPr>
            <p:ph idx="1" type="subTitle"/>
          </p:nvPr>
        </p:nvSpPr>
        <p:spPr>
          <a:xfrm>
            <a:off x="2050814" y="15472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Manrope ExtraBold"/>
                <a:ea typeface="Manrope ExtraBold"/>
                <a:cs typeface="Manrope ExtraBold"/>
                <a:sym typeface="Manrope ExtraBold"/>
              </a:rPr>
              <a:t>GIỚI THIỆU MÔN HỌC</a:t>
            </a:r>
            <a:endParaRPr>
              <a:latin typeface="Manrope ExtraBold"/>
              <a:ea typeface="Manrope ExtraBold"/>
              <a:cs typeface="Manrope ExtraBold"/>
              <a:sym typeface="Manrope ExtraBold"/>
            </a:endParaRPr>
          </a:p>
        </p:txBody>
      </p:sp>
      <p:sp>
        <p:nvSpPr>
          <p:cNvPr id="342" name="Google Shape;342;p23"/>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NỘI DUNG</a:t>
            </a:r>
            <a:endParaRPr b="1">
              <a:latin typeface="Manrope"/>
              <a:ea typeface="Manrope"/>
              <a:cs typeface="Manrope"/>
              <a:sym typeface="Manrope"/>
            </a:endParaRPr>
          </a:p>
        </p:txBody>
      </p:sp>
      <p:cxnSp>
        <p:nvCxnSpPr>
          <p:cNvPr id="343" name="Google Shape;343;p23"/>
          <p:cNvCxnSpPr/>
          <p:nvPr/>
        </p:nvCxnSpPr>
        <p:spPr>
          <a:xfrm>
            <a:off x="1259000" y="1788550"/>
            <a:ext cx="552600" cy="0"/>
          </a:xfrm>
          <a:prstGeom prst="straightConnector1">
            <a:avLst/>
          </a:prstGeom>
          <a:noFill/>
          <a:ln cap="flat" cmpd="sng" w="19050">
            <a:solidFill>
              <a:schemeClr val="dk1"/>
            </a:solidFill>
            <a:prstDash val="solid"/>
            <a:round/>
            <a:headEnd len="med" w="med" type="none"/>
            <a:tailEnd len="med" w="med" type="stealth"/>
          </a:ln>
        </p:spPr>
      </p:cxnSp>
      <p:sp>
        <p:nvSpPr>
          <p:cNvPr id="344" name="Google Shape;344;p23"/>
          <p:cNvSpPr txBox="1"/>
          <p:nvPr>
            <p:ph idx="3" type="title"/>
          </p:nvPr>
        </p:nvSpPr>
        <p:spPr>
          <a:xfrm>
            <a:off x="714988" y="2173983"/>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45" name="Google Shape;345;p23"/>
          <p:cNvSpPr txBox="1"/>
          <p:nvPr>
            <p:ph idx="4" type="subTitle"/>
          </p:nvPr>
        </p:nvSpPr>
        <p:spPr>
          <a:xfrm>
            <a:off x="2050702" y="2173983"/>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Manrope ExtraBold"/>
                <a:ea typeface="Manrope ExtraBold"/>
                <a:cs typeface="Manrope ExtraBold"/>
                <a:sym typeface="Manrope ExtraBold"/>
              </a:rPr>
              <a:t>NHẮC LẠI MỘT SỐ KIẾN THỨC VỀ MẢNG</a:t>
            </a:r>
            <a:endParaRPr>
              <a:latin typeface="Manrope ExtraBold"/>
              <a:ea typeface="Manrope ExtraBold"/>
              <a:cs typeface="Manrope ExtraBold"/>
              <a:sym typeface="Manrope ExtraBold"/>
            </a:endParaRPr>
          </a:p>
        </p:txBody>
      </p:sp>
      <p:cxnSp>
        <p:nvCxnSpPr>
          <p:cNvPr id="346" name="Google Shape;346;p23"/>
          <p:cNvCxnSpPr/>
          <p:nvPr/>
        </p:nvCxnSpPr>
        <p:spPr>
          <a:xfrm>
            <a:off x="1258888" y="2415125"/>
            <a:ext cx="552600" cy="0"/>
          </a:xfrm>
          <a:prstGeom prst="straightConnector1">
            <a:avLst/>
          </a:prstGeom>
          <a:noFill/>
          <a:ln cap="flat" cmpd="sng" w="19050">
            <a:solidFill>
              <a:schemeClr val="dk1"/>
            </a:solidFill>
            <a:prstDash val="solid"/>
            <a:round/>
            <a:headEnd len="med" w="med" type="none"/>
            <a:tailEnd len="med" w="med" type="stealth"/>
          </a:ln>
        </p:spPr>
      </p:cxnSp>
      <p:sp>
        <p:nvSpPr>
          <p:cNvPr id="347" name="Google Shape;347;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48" name="Google Shape;348;p23"/>
          <p:cNvSpPr txBox="1"/>
          <p:nvPr>
            <p:ph idx="3" type="title"/>
          </p:nvPr>
        </p:nvSpPr>
        <p:spPr>
          <a:xfrm>
            <a:off x="714988" y="280075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49" name="Google Shape;349;p23">
            <a:hlinkClick action="ppaction://hlinksldjump" r:id="rId3"/>
          </p:cNvPr>
          <p:cNvSpPr txBox="1"/>
          <p:nvPr>
            <p:ph idx="4" type="subTitle"/>
          </p:nvPr>
        </p:nvSpPr>
        <p:spPr>
          <a:xfrm>
            <a:off x="2050702" y="280075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Manrope ExtraBold"/>
                <a:ea typeface="Manrope ExtraBold"/>
                <a:cs typeface="Manrope ExtraBold"/>
                <a:sym typeface="Manrope ExtraBold"/>
              </a:rPr>
              <a:t>BÀI TẬP TẠI LỚP</a:t>
            </a:r>
            <a:endParaRPr>
              <a:latin typeface="Manrope ExtraBold"/>
              <a:ea typeface="Manrope ExtraBold"/>
              <a:cs typeface="Manrope ExtraBold"/>
              <a:sym typeface="Manrope ExtraBold"/>
            </a:endParaRPr>
          </a:p>
        </p:txBody>
      </p:sp>
      <p:cxnSp>
        <p:nvCxnSpPr>
          <p:cNvPr id="350" name="Google Shape;350;p23"/>
          <p:cNvCxnSpPr/>
          <p:nvPr/>
        </p:nvCxnSpPr>
        <p:spPr>
          <a:xfrm>
            <a:off x="1258888" y="3041900"/>
            <a:ext cx="552600" cy="0"/>
          </a:xfrm>
          <a:prstGeom prst="straightConnector1">
            <a:avLst/>
          </a:prstGeom>
          <a:noFill/>
          <a:ln cap="flat" cmpd="sng" w="19050">
            <a:solidFill>
              <a:schemeClr val="dk1"/>
            </a:solidFill>
            <a:prstDash val="solid"/>
            <a:round/>
            <a:headEnd len="med" w="med" type="none"/>
            <a:tailEnd len="med" w="med" type="stealth"/>
          </a:ln>
        </p:spPr>
      </p:cxnSp>
      <p:sp>
        <p:nvSpPr>
          <p:cNvPr id="351" name="Google Shape;351;p23"/>
          <p:cNvSpPr txBox="1"/>
          <p:nvPr>
            <p:ph idx="3" type="title"/>
          </p:nvPr>
        </p:nvSpPr>
        <p:spPr>
          <a:xfrm>
            <a:off x="715038" y="3440283"/>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352" name="Google Shape;352;p23">
            <a:hlinkClick action="ppaction://hlinksldjump" r:id="rId4"/>
          </p:cNvPr>
          <p:cNvSpPr txBox="1"/>
          <p:nvPr>
            <p:ph idx="4" type="subTitle"/>
          </p:nvPr>
        </p:nvSpPr>
        <p:spPr>
          <a:xfrm>
            <a:off x="2050752" y="3440283"/>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Manrope ExtraBold"/>
                <a:ea typeface="Manrope ExtraBold"/>
                <a:cs typeface="Manrope ExtraBold"/>
                <a:sym typeface="Manrope ExtraBold"/>
              </a:rPr>
              <a:t>BÀI TẬP </a:t>
            </a:r>
            <a:r>
              <a:rPr lang="en">
                <a:latin typeface="Manrope ExtraBold"/>
                <a:ea typeface="Manrope ExtraBold"/>
                <a:cs typeface="Manrope ExtraBold"/>
                <a:sym typeface="Manrope ExtraBold"/>
              </a:rPr>
              <a:t>VỀ NHÀ</a:t>
            </a:r>
            <a:endParaRPr>
              <a:latin typeface="Manrope ExtraBold"/>
              <a:ea typeface="Manrope ExtraBold"/>
              <a:cs typeface="Manrope ExtraBold"/>
              <a:sym typeface="Manrope ExtraBold"/>
            </a:endParaRPr>
          </a:p>
        </p:txBody>
      </p:sp>
      <p:cxnSp>
        <p:nvCxnSpPr>
          <p:cNvPr id="353" name="Google Shape;353;p23"/>
          <p:cNvCxnSpPr/>
          <p:nvPr/>
        </p:nvCxnSpPr>
        <p:spPr>
          <a:xfrm>
            <a:off x="1258938" y="36814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50"/>
          <p:cNvSpPr txBox="1"/>
          <p:nvPr>
            <p:ph type="title"/>
          </p:nvPr>
        </p:nvSpPr>
        <p:spPr>
          <a:xfrm>
            <a:off x="410300" y="16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SEARCH</a:t>
            </a:r>
            <a:endParaRPr/>
          </a:p>
        </p:txBody>
      </p:sp>
      <p:sp>
        <p:nvSpPr>
          <p:cNvPr id="757" name="Google Shape;757;p50"/>
          <p:cNvSpPr txBox="1"/>
          <p:nvPr>
            <p:ph idx="1" type="body"/>
          </p:nvPr>
        </p:nvSpPr>
        <p:spPr>
          <a:xfrm>
            <a:off x="443975" y="556600"/>
            <a:ext cx="8478600" cy="498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b="1" lang="en"/>
              <a:t>i = 1</a:t>
            </a:r>
            <a:endParaRPr/>
          </a:p>
        </p:txBody>
      </p:sp>
      <p:sp>
        <p:nvSpPr>
          <p:cNvPr id="758" name="Google Shape;758;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759" name="Google Shape;759;p50"/>
          <p:cNvGraphicFramePr/>
          <p:nvPr/>
        </p:nvGraphicFramePr>
        <p:xfrm>
          <a:off x="530375" y="1011700"/>
          <a:ext cx="3000000" cy="3000000"/>
        </p:xfrm>
        <a:graphic>
          <a:graphicData uri="http://schemas.openxmlformats.org/drawingml/2006/table">
            <a:tbl>
              <a:tblPr>
                <a:noFill/>
                <a:tableStyleId>{B07683FA-E15A-4107-8D4D-58159C19E4B4}</a:tableStyleId>
              </a:tblPr>
              <a:tblGrid>
                <a:gridCol w="904875"/>
                <a:gridCol w="904875"/>
                <a:gridCol w="904875"/>
                <a:gridCol w="904875"/>
                <a:gridCol w="904875"/>
                <a:gridCol w="904875"/>
                <a:gridCol w="904875"/>
                <a:gridCol w="904875"/>
              </a:tblGrid>
              <a:tr h="272700">
                <a:tc>
                  <a:txBody>
                    <a:bodyPr/>
                    <a:lstStyle/>
                    <a:p>
                      <a:pPr indent="0" lvl="0" marL="0" rtl="0" algn="ctr">
                        <a:spcBef>
                          <a:spcPts val="0"/>
                        </a:spcBef>
                        <a:spcAft>
                          <a:spcPts val="0"/>
                        </a:spcAft>
                        <a:buNone/>
                      </a:pPr>
                      <a:r>
                        <a:rPr lang="en" sz="800">
                          <a:solidFill>
                            <a:srgbClr val="999999"/>
                          </a:solidFill>
                          <a:latin typeface="Manrope ExtraLight"/>
                          <a:ea typeface="Manrope ExtraLight"/>
                          <a:cs typeface="Manrope ExtraLight"/>
                          <a:sym typeface="Manrope ExtraLight"/>
                        </a:rPr>
                        <a:t>0</a:t>
                      </a:r>
                      <a:endParaRPr sz="800">
                        <a:solidFill>
                          <a:srgbClr val="999999"/>
                        </a:solidFill>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solidFill>
                      <a:schemeClr val="dk2"/>
                    </a:solidFill>
                  </a:tcPr>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solidFill>
                            <a:srgbClr val="999999"/>
                          </a:solidFill>
                          <a:latin typeface="Manrope"/>
                          <a:ea typeface="Manrope"/>
                          <a:cs typeface="Manrope"/>
                          <a:sym typeface="Manrope"/>
                        </a:rPr>
                        <a:t>1</a:t>
                      </a:r>
                      <a:endParaRPr b="1">
                        <a:solidFill>
                          <a:srgbClr val="999999"/>
                        </a:solidFill>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solidFill>
                      <a:schemeClr val="dk2"/>
                    </a:solidFill>
                  </a:tcPr>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760" name="Google Shape;760;p50"/>
          <p:cNvSpPr/>
          <p:nvPr/>
        </p:nvSpPr>
        <p:spPr>
          <a:xfrm>
            <a:off x="1444775" y="2148850"/>
            <a:ext cx="904800" cy="498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Golos Text"/>
                <a:ea typeface="Golos Text"/>
                <a:cs typeface="Golos Text"/>
                <a:sym typeface="Golos Text"/>
              </a:rPr>
              <a:t>8</a:t>
            </a:r>
            <a:endParaRPr>
              <a:latin typeface="Golos Text"/>
              <a:ea typeface="Golos Text"/>
              <a:cs typeface="Golos Text"/>
              <a:sym typeface="Golos Text"/>
            </a:endParaRPr>
          </a:p>
        </p:txBody>
      </p:sp>
      <p:cxnSp>
        <p:nvCxnSpPr>
          <p:cNvPr id="761" name="Google Shape;761;p50"/>
          <p:cNvCxnSpPr>
            <a:stCxn id="760" idx="0"/>
          </p:cNvCxnSpPr>
          <p:nvPr/>
        </p:nvCxnSpPr>
        <p:spPr>
          <a:xfrm flipH="1" rot="10800000">
            <a:off x="1897175" y="1743250"/>
            <a:ext cx="3900" cy="405600"/>
          </a:xfrm>
          <a:prstGeom prst="straightConnector1">
            <a:avLst/>
          </a:prstGeom>
          <a:noFill/>
          <a:ln cap="flat" cmpd="sng" w="9525">
            <a:solidFill>
              <a:schemeClr val="accent1"/>
            </a:solidFill>
            <a:prstDash val="solid"/>
            <a:round/>
            <a:headEnd len="med" w="med" type="none"/>
            <a:tailEnd len="med" w="med" type="triangle"/>
          </a:ln>
        </p:spPr>
      </p:cxnSp>
      <p:sp>
        <p:nvSpPr>
          <p:cNvPr id="762" name="Google Shape;762;p50"/>
          <p:cNvSpPr txBox="1"/>
          <p:nvPr>
            <p:ph idx="1" type="body"/>
          </p:nvPr>
        </p:nvSpPr>
        <p:spPr>
          <a:xfrm>
            <a:off x="408900" y="2537025"/>
            <a:ext cx="8478600" cy="498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b="1" lang="en"/>
              <a:t>i = 2</a:t>
            </a:r>
            <a:endParaRPr/>
          </a:p>
        </p:txBody>
      </p:sp>
      <p:graphicFrame>
        <p:nvGraphicFramePr>
          <p:cNvPr id="763" name="Google Shape;763;p50"/>
          <p:cNvGraphicFramePr/>
          <p:nvPr/>
        </p:nvGraphicFramePr>
        <p:xfrm>
          <a:off x="495300" y="2992125"/>
          <a:ext cx="3000000" cy="3000000"/>
        </p:xfrm>
        <a:graphic>
          <a:graphicData uri="http://schemas.openxmlformats.org/drawingml/2006/table">
            <a:tbl>
              <a:tblPr>
                <a:noFill/>
                <a:tableStyleId>{B07683FA-E15A-4107-8D4D-58159C19E4B4}</a:tableStyleId>
              </a:tblPr>
              <a:tblGrid>
                <a:gridCol w="904875"/>
                <a:gridCol w="904875"/>
                <a:gridCol w="904875"/>
                <a:gridCol w="904875"/>
                <a:gridCol w="904875"/>
                <a:gridCol w="904875"/>
                <a:gridCol w="904875"/>
                <a:gridCol w="904875"/>
              </a:tblGrid>
              <a:tr h="272700">
                <a:tc>
                  <a:txBody>
                    <a:bodyPr/>
                    <a:lstStyle/>
                    <a:p>
                      <a:pPr indent="0" lvl="0" marL="0" rtl="0" algn="ctr">
                        <a:spcBef>
                          <a:spcPts val="0"/>
                        </a:spcBef>
                        <a:spcAft>
                          <a:spcPts val="0"/>
                        </a:spcAft>
                        <a:buNone/>
                      </a:pPr>
                      <a:r>
                        <a:rPr lang="en" sz="800">
                          <a:solidFill>
                            <a:srgbClr val="999999"/>
                          </a:solidFill>
                          <a:latin typeface="Manrope ExtraLight"/>
                          <a:ea typeface="Manrope ExtraLight"/>
                          <a:cs typeface="Manrope ExtraLight"/>
                          <a:sym typeface="Manrope ExtraLight"/>
                        </a:rPr>
                        <a:t>0</a:t>
                      </a:r>
                      <a:endParaRPr sz="800">
                        <a:solidFill>
                          <a:srgbClr val="999999"/>
                        </a:solidFill>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solidFill>
                            <a:srgbClr val="666666"/>
                          </a:solidFill>
                          <a:latin typeface="Manrope ExtraLight"/>
                          <a:ea typeface="Manrope ExtraLight"/>
                          <a:cs typeface="Manrope ExtraLight"/>
                          <a:sym typeface="Manrope ExtraLight"/>
                        </a:rPr>
                        <a:t>1</a:t>
                      </a:r>
                      <a:endParaRPr sz="800">
                        <a:solidFill>
                          <a:srgbClr val="666666"/>
                        </a:solidFill>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solidFill>
                      <a:schemeClr val="dk2"/>
                    </a:solidFill>
                  </a:tcPr>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solidFill>
                            <a:srgbClr val="999999"/>
                          </a:solidFill>
                          <a:latin typeface="Manrope"/>
                          <a:ea typeface="Manrope"/>
                          <a:cs typeface="Manrope"/>
                          <a:sym typeface="Manrope"/>
                        </a:rPr>
                        <a:t>1</a:t>
                      </a:r>
                      <a:endParaRPr b="1">
                        <a:solidFill>
                          <a:srgbClr val="999999"/>
                        </a:solidFill>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solidFill>
                            <a:srgbClr val="666666"/>
                          </a:solidFill>
                          <a:latin typeface="Manrope"/>
                          <a:ea typeface="Manrope"/>
                          <a:cs typeface="Manrope"/>
                          <a:sym typeface="Manrope"/>
                        </a:rPr>
                        <a:t>3</a:t>
                      </a:r>
                      <a:endParaRPr b="1">
                        <a:solidFill>
                          <a:srgbClr val="666666"/>
                        </a:solidFill>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solidFill>
                      <a:schemeClr val="dk2"/>
                    </a:solidFill>
                  </a:tcPr>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764" name="Google Shape;764;p50"/>
          <p:cNvSpPr/>
          <p:nvPr/>
        </p:nvSpPr>
        <p:spPr>
          <a:xfrm>
            <a:off x="2324100" y="4129275"/>
            <a:ext cx="904800" cy="498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Golos Text"/>
                <a:ea typeface="Golos Text"/>
                <a:cs typeface="Golos Text"/>
                <a:sym typeface="Golos Text"/>
              </a:rPr>
              <a:t>8</a:t>
            </a:r>
            <a:endParaRPr>
              <a:latin typeface="Golos Text"/>
              <a:ea typeface="Golos Text"/>
              <a:cs typeface="Golos Text"/>
              <a:sym typeface="Golos Text"/>
            </a:endParaRPr>
          </a:p>
        </p:txBody>
      </p:sp>
      <p:cxnSp>
        <p:nvCxnSpPr>
          <p:cNvPr id="765" name="Google Shape;765;p50"/>
          <p:cNvCxnSpPr>
            <a:stCxn id="764" idx="0"/>
          </p:cNvCxnSpPr>
          <p:nvPr/>
        </p:nvCxnSpPr>
        <p:spPr>
          <a:xfrm flipH="1" rot="10800000">
            <a:off x="2776500" y="3723675"/>
            <a:ext cx="3900" cy="405600"/>
          </a:xfrm>
          <a:prstGeom prst="straightConnector1">
            <a:avLst/>
          </a:prstGeom>
          <a:noFill/>
          <a:ln cap="flat" cmpd="sng" w="9525">
            <a:solidFill>
              <a:schemeClr val="accent1"/>
            </a:solidFill>
            <a:prstDash val="solid"/>
            <a:round/>
            <a:headEnd len="med" w="med" type="none"/>
            <a:tailEnd len="med" w="med" type="triangl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51"/>
          <p:cNvSpPr txBox="1"/>
          <p:nvPr>
            <p:ph type="title"/>
          </p:nvPr>
        </p:nvSpPr>
        <p:spPr>
          <a:xfrm>
            <a:off x="410300" y="16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SEARCH</a:t>
            </a:r>
            <a:endParaRPr/>
          </a:p>
        </p:txBody>
      </p:sp>
      <p:sp>
        <p:nvSpPr>
          <p:cNvPr id="771" name="Google Shape;771;p51"/>
          <p:cNvSpPr txBox="1"/>
          <p:nvPr>
            <p:ph idx="1" type="body"/>
          </p:nvPr>
        </p:nvSpPr>
        <p:spPr>
          <a:xfrm>
            <a:off x="443975" y="556600"/>
            <a:ext cx="8478600" cy="498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b="1" lang="en"/>
              <a:t>i = 3</a:t>
            </a:r>
            <a:endParaRPr/>
          </a:p>
        </p:txBody>
      </p:sp>
      <p:sp>
        <p:nvSpPr>
          <p:cNvPr id="772" name="Google Shape;772;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773" name="Google Shape;773;p51"/>
          <p:cNvGraphicFramePr/>
          <p:nvPr/>
        </p:nvGraphicFramePr>
        <p:xfrm>
          <a:off x="530375" y="1011700"/>
          <a:ext cx="3000000" cy="3000000"/>
        </p:xfrm>
        <a:graphic>
          <a:graphicData uri="http://schemas.openxmlformats.org/drawingml/2006/table">
            <a:tbl>
              <a:tblPr>
                <a:noFill/>
                <a:tableStyleId>{B07683FA-E15A-4107-8D4D-58159C19E4B4}</a:tableStyleId>
              </a:tblPr>
              <a:tblGrid>
                <a:gridCol w="904875"/>
                <a:gridCol w="904875"/>
                <a:gridCol w="904875"/>
                <a:gridCol w="904875"/>
                <a:gridCol w="904875"/>
                <a:gridCol w="904875"/>
                <a:gridCol w="904875"/>
                <a:gridCol w="904875"/>
              </a:tblGrid>
              <a:tr h="272700">
                <a:tc>
                  <a:txBody>
                    <a:bodyPr/>
                    <a:lstStyle/>
                    <a:p>
                      <a:pPr indent="0" lvl="0" marL="0" rtl="0" algn="ctr">
                        <a:spcBef>
                          <a:spcPts val="0"/>
                        </a:spcBef>
                        <a:spcAft>
                          <a:spcPts val="0"/>
                        </a:spcAft>
                        <a:buNone/>
                      </a:pPr>
                      <a:r>
                        <a:rPr lang="en" sz="800">
                          <a:solidFill>
                            <a:srgbClr val="999999"/>
                          </a:solidFill>
                          <a:latin typeface="Manrope ExtraLight"/>
                          <a:ea typeface="Manrope ExtraLight"/>
                          <a:cs typeface="Manrope ExtraLight"/>
                          <a:sym typeface="Manrope ExtraLight"/>
                        </a:rPr>
                        <a:t>0</a:t>
                      </a:r>
                      <a:endParaRPr sz="800">
                        <a:solidFill>
                          <a:srgbClr val="999999"/>
                        </a:solidFill>
                        <a:latin typeface="Manrope ExtraLight"/>
                        <a:ea typeface="Manrope ExtraLight"/>
                        <a:cs typeface="Manrope ExtraLight"/>
                        <a:sym typeface="Manrope ExtraLight"/>
                      </a:endParaRPr>
                    </a:p>
                  </a:txBody>
                  <a:tcPr marT="91425" marB="91425" marR="91425" marL="91425"/>
                </a:tc>
                <a:tc>
                  <a:txBody>
                    <a:bodyPr/>
                    <a:lstStyle/>
                    <a:p>
                      <a:pPr indent="0" lvl="0" marL="0" marR="0" rtl="0" algn="ctr">
                        <a:lnSpc>
                          <a:spcPct val="100000"/>
                        </a:lnSpc>
                        <a:spcBef>
                          <a:spcPts val="0"/>
                        </a:spcBef>
                        <a:spcAft>
                          <a:spcPts val="0"/>
                        </a:spcAft>
                        <a:buNone/>
                      </a:pPr>
                      <a:r>
                        <a:rPr lang="en" sz="800">
                          <a:solidFill>
                            <a:srgbClr val="999999"/>
                          </a:solidFill>
                          <a:latin typeface="Manrope ExtraLight"/>
                          <a:ea typeface="Manrope ExtraLight"/>
                          <a:cs typeface="Manrope ExtraLight"/>
                          <a:sym typeface="Manrope ExtraLight"/>
                        </a:rPr>
                        <a:t>1</a:t>
                      </a:r>
                      <a:endParaRPr sz="800">
                        <a:solidFill>
                          <a:srgbClr val="999999"/>
                        </a:solidFill>
                        <a:latin typeface="Manrope ExtraLight"/>
                        <a:ea typeface="Manrope ExtraLight"/>
                        <a:cs typeface="Manrope ExtraLight"/>
                        <a:sym typeface="Manrope ExtraLight"/>
                      </a:endParaRPr>
                    </a:p>
                  </a:txBody>
                  <a:tcPr marT="91425" marB="91425" marR="91425" marL="91425"/>
                </a:tc>
                <a:tc>
                  <a:txBody>
                    <a:bodyPr/>
                    <a:lstStyle/>
                    <a:p>
                      <a:pPr indent="0" lvl="0" marL="0" marR="0" rtl="0" algn="ctr">
                        <a:lnSpc>
                          <a:spcPct val="100000"/>
                        </a:lnSpc>
                        <a:spcBef>
                          <a:spcPts val="0"/>
                        </a:spcBef>
                        <a:spcAft>
                          <a:spcPts val="0"/>
                        </a:spcAft>
                        <a:buNone/>
                      </a:pPr>
                      <a:r>
                        <a:rPr lang="en" sz="800">
                          <a:solidFill>
                            <a:srgbClr val="999999"/>
                          </a:solidFill>
                          <a:latin typeface="Manrope ExtraLight"/>
                          <a:ea typeface="Manrope ExtraLight"/>
                          <a:cs typeface="Manrope ExtraLight"/>
                          <a:sym typeface="Manrope ExtraLight"/>
                        </a:rPr>
                        <a:t>2</a:t>
                      </a:r>
                      <a:endParaRPr sz="800">
                        <a:solidFill>
                          <a:srgbClr val="999999"/>
                        </a:solidFill>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solidFill>
                      <a:schemeClr val="accent3"/>
                    </a:solidFill>
                  </a:tcPr>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solidFill>
                            <a:srgbClr val="999999"/>
                          </a:solidFill>
                          <a:latin typeface="Manrope"/>
                          <a:ea typeface="Manrope"/>
                          <a:cs typeface="Manrope"/>
                          <a:sym typeface="Manrope"/>
                        </a:rPr>
                        <a:t>1</a:t>
                      </a:r>
                      <a:endParaRPr b="1">
                        <a:solidFill>
                          <a:srgbClr val="999999"/>
                        </a:solidFill>
                        <a:latin typeface="Manrope"/>
                        <a:ea typeface="Manrope"/>
                        <a:cs typeface="Manrope"/>
                        <a:sym typeface="Manrope"/>
                      </a:endParaRPr>
                    </a:p>
                  </a:txBody>
                  <a:tcPr marT="91425" marB="91425" marR="91425" marL="91425"/>
                </a:tc>
                <a:tc>
                  <a:txBody>
                    <a:bodyPr/>
                    <a:lstStyle/>
                    <a:p>
                      <a:pPr indent="0" lvl="0" marL="0" marR="0" rtl="0" algn="ctr">
                        <a:lnSpc>
                          <a:spcPct val="100000"/>
                        </a:lnSpc>
                        <a:spcBef>
                          <a:spcPts val="0"/>
                        </a:spcBef>
                        <a:spcAft>
                          <a:spcPts val="0"/>
                        </a:spcAft>
                        <a:buNone/>
                      </a:pPr>
                      <a:r>
                        <a:rPr b="1" lang="en">
                          <a:solidFill>
                            <a:srgbClr val="999999"/>
                          </a:solidFill>
                          <a:latin typeface="Manrope"/>
                          <a:ea typeface="Manrope"/>
                          <a:cs typeface="Manrope"/>
                          <a:sym typeface="Manrope"/>
                        </a:rPr>
                        <a:t>3</a:t>
                      </a:r>
                      <a:endParaRPr b="1">
                        <a:solidFill>
                          <a:srgbClr val="999999"/>
                        </a:solidFill>
                        <a:latin typeface="Manrope"/>
                        <a:ea typeface="Manrope"/>
                        <a:cs typeface="Manrope"/>
                        <a:sym typeface="Manrope"/>
                      </a:endParaRPr>
                    </a:p>
                  </a:txBody>
                  <a:tcPr marT="91425" marB="91425" marR="91425" marL="91425"/>
                </a:tc>
                <a:tc>
                  <a:txBody>
                    <a:bodyPr/>
                    <a:lstStyle/>
                    <a:p>
                      <a:pPr indent="0" lvl="0" marL="0" marR="0" rtl="0" algn="ctr">
                        <a:lnSpc>
                          <a:spcPct val="100000"/>
                        </a:lnSpc>
                        <a:spcBef>
                          <a:spcPts val="0"/>
                        </a:spcBef>
                        <a:spcAft>
                          <a:spcPts val="0"/>
                        </a:spcAft>
                        <a:buNone/>
                      </a:pPr>
                      <a:r>
                        <a:rPr b="1" lang="en">
                          <a:solidFill>
                            <a:srgbClr val="999999"/>
                          </a:solidFill>
                          <a:latin typeface="Manrope"/>
                          <a:ea typeface="Manrope"/>
                          <a:cs typeface="Manrope"/>
                          <a:sym typeface="Manrope"/>
                        </a:rPr>
                        <a:t>-8</a:t>
                      </a:r>
                      <a:endParaRPr b="1">
                        <a:solidFill>
                          <a:srgbClr val="999999"/>
                        </a:solidFill>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solidFill>
                      <a:schemeClr val="accent3"/>
                    </a:solidFill>
                  </a:tcPr>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774" name="Google Shape;774;p51"/>
          <p:cNvSpPr/>
          <p:nvPr/>
        </p:nvSpPr>
        <p:spPr>
          <a:xfrm>
            <a:off x="3273575" y="2225050"/>
            <a:ext cx="904800" cy="498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Golos Text"/>
                <a:ea typeface="Golos Text"/>
                <a:cs typeface="Golos Text"/>
                <a:sym typeface="Golos Text"/>
              </a:rPr>
              <a:t>8</a:t>
            </a:r>
            <a:endParaRPr>
              <a:latin typeface="Golos Text"/>
              <a:ea typeface="Golos Text"/>
              <a:cs typeface="Golos Text"/>
              <a:sym typeface="Golos Text"/>
            </a:endParaRPr>
          </a:p>
        </p:txBody>
      </p:sp>
      <p:cxnSp>
        <p:nvCxnSpPr>
          <p:cNvPr id="775" name="Google Shape;775;p51"/>
          <p:cNvCxnSpPr>
            <a:stCxn id="774" idx="0"/>
          </p:cNvCxnSpPr>
          <p:nvPr/>
        </p:nvCxnSpPr>
        <p:spPr>
          <a:xfrm flipH="1" rot="10800000">
            <a:off x="3725975" y="1819450"/>
            <a:ext cx="3900" cy="405600"/>
          </a:xfrm>
          <a:prstGeom prst="straightConnector1">
            <a:avLst/>
          </a:prstGeom>
          <a:noFill/>
          <a:ln cap="flat" cmpd="sng" w="9525">
            <a:solidFill>
              <a:schemeClr val="accent1"/>
            </a:solidFill>
            <a:prstDash val="solid"/>
            <a:round/>
            <a:headEnd len="med" w="med" type="none"/>
            <a:tailEnd len="med" w="med" type="triangle"/>
          </a:ln>
        </p:spPr>
      </p:cxnSp>
      <p:sp>
        <p:nvSpPr>
          <p:cNvPr id="776" name="Google Shape;776;p51"/>
          <p:cNvSpPr txBox="1"/>
          <p:nvPr>
            <p:ph idx="1" type="body"/>
          </p:nvPr>
        </p:nvSpPr>
        <p:spPr>
          <a:xfrm>
            <a:off x="443975" y="2895975"/>
            <a:ext cx="8478600" cy="9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Khi </a:t>
            </a:r>
            <a:r>
              <a:rPr lang="en">
                <a:solidFill>
                  <a:schemeClr val="accent1"/>
                </a:solidFill>
              </a:rPr>
              <a:t>key == a[i]</a:t>
            </a:r>
            <a:r>
              <a:rPr lang="en"/>
              <a:t>, ta sẽ có được giá trị </a:t>
            </a:r>
            <a:r>
              <a:rPr lang="en">
                <a:solidFill>
                  <a:schemeClr val="accent1"/>
                </a:solidFill>
              </a:rPr>
              <a:t>i</a:t>
            </a:r>
            <a:r>
              <a:rPr lang="en"/>
              <a:t> chính là vị trí của </a:t>
            </a:r>
            <a:r>
              <a:rPr lang="en">
                <a:solidFill>
                  <a:schemeClr val="accent1"/>
                </a:solidFill>
              </a:rPr>
              <a:t>key</a:t>
            </a:r>
            <a:r>
              <a:rPr lang="en"/>
              <a:t> trong mảng.</a:t>
            </a:r>
            <a:endParaRPr/>
          </a:p>
          <a:p>
            <a:pPr indent="0" lvl="0" marL="0" rtl="0" algn="l">
              <a:spcBef>
                <a:spcPts val="1000"/>
              </a:spcBef>
              <a:spcAft>
                <a:spcPts val="1000"/>
              </a:spcAft>
              <a:buNone/>
            </a:pPr>
            <a:r>
              <a:rPr lang="en"/>
              <a:t>Ở ví dụ này, số </a:t>
            </a:r>
            <a:r>
              <a:rPr lang="en">
                <a:solidFill>
                  <a:schemeClr val="accent1"/>
                </a:solidFill>
              </a:rPr>
              <a:t>8</a:t>
            </a:r>
            <a:r>
              <a:rPr lang="en"/>
              <a:t> được tìm thấy nằm ở chỉ số </a:t>
            </a:r>
            <a:r>
              <a:rPr lang="en">
                <a:solidFill>
                  <a:schemeClr val="accent1"/>
                </a:solidFill>
              </a:rPr>
              <a:t>3</a:t>
            </a:r>
            <a:r>
              <a:rPr lang="en"/>
              <a:t> trong mảng.</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52"/>
          <p:cNvSpPr txBox="1"/>
          <p:nvPr>
            <p:ph type="title"/>
          </p:nvPr>
        </p:nvSpPr>
        <p:spPr>
          <a:xfrm>
            <a:off x="715100" y="154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olos Text"/>
                <a:ea typeface="Golos Text"/>
                <a:cs typeface="Golos Text"/>
                <a:sym typeface="Golos Text"/>
              </a:rPr>
              <a:t>INSERT</a:t>
            </a:r>
            <a:endParaRPr b="1">
              <a:latin typeface="Golos Text"/>
              <a:ea typeface="Golos Text"/>
              <a:cs typeface="Golos Text"/>
              <a:sym typeface="Golos Text"/>
            </a:endParaRPr>
          </a:p>
        </p:txBody>
      </p:sp>
      <p:sp>
        <p:nvSpPr>
          <p:cNvPr id="782" name="Google Shape;782;p52"/>
          <p:cNvSpPr txBox="1"/>
          <p:nvPr>
            <p:ph idx="1" type="body"/>
          </p:nvPr>
        </p:nvSpPr>
        <p:spPr>
          <a:xfrm>
            <a:off x="715100" y="1101700"/>
            <a:ext cx="7713900" cy="317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Ví dụ 2.1</a:t>
            </a:r>
            <a:r>
              <a:rPr lang="en"/>
              <a:t>: </a:t>
            </a:r>
            <a:r>
              <a:rPr lang="en"/>
              <a:t>Chèn số 8 vào mảng sau ở vị trí </a:t>
            </a:r>
            <a:r>
              <a:rPr b="1" lang="en"/>
              <a:t>cuối mảng</a:t>
            </a:r>
            <a:r>
              <a:rPr lang="en"/>
              <a:t>:</a:t>
            </a:r>
            <a:endParaRPr/>
          </a:p>
          <a:p>
            <a:pPr indent="0" lvl="0" marL="0" rtl="0" algn="l">
              <a:spcBef>
                <a:spcPts val="1000"/>
              </a:spcBef>
              <a:spcAft>
                <a:spcPts val="0"/>
              </a:spcAft>
              <a:buNone/>
            </a:pPr>
            <a:r>
              <a:t/>
            </a:r>
            <a:endParaRPr/>
          </a:p>
          <a:p>
            <a:pPr indent="0" lvl="0" marL="0" rtl="0" algn="ctr">
              <a:spcBef>
                <a:spcPts val="1000"/>
              </a:spcBef>
              <a:spcAft>
                <a:spcPts val="0"/>
              </a:spcAft>
              <a:buNone/>
            </a:pPr>
            <a:r>
              <a:rPr lang="en" sz="3100"/>
              <a:t>1  3  -8  0  2  1  2  3</a:t>
            </a:r>
            <a:endParaRPr sz="3100"/>
          </a:p>
          <a:p>
            <a:pPr indent="0" lvl="0" marL="0" rtl="0" algn="l">
              <a:spcBef>
                <a:spcPts val="1000"/>
              </a:spcBef>
              <a:spcAft>
                <a:spcPts val="0"/>
              </a:spcAft>
              <a:buNone/>
            </a:pPr>
            <a:r>
              <a:t/>
            </a:r>
            <a:endParaRPr b="1"/>
          </a:p>
          <a:p>
            <a:pPr indent="0" lvl="0" marL="0" rtl="0" algn="l">
              <a:spcBef>
                <a:spcPts val="1000"/>
              </a:spcBef>
              <a:spcAft>
                <a:spcPts val="0"/>
              </a:spcAft>
              <a:buNone/>
            </a:pPr>
            <a:r>
              <a:rPr b="1" lang="en"/>
              <a:t>Ý tưởng:</a:t>
            </a:r>
            <a:endParaRPr b="1"/>
          </a:p>
          <a:p>
            <a:pPr indent="-317500" lvl="0" marL="457200" rtl="0" algn="l">
              <a:spcBef>
                <a:spcPts val="1000"/>
              </a:spcBef>
              <a:spcAft>
                <a:spcPts val="0"/>
              </a:spcAft>
              <a:buSzPts val="1400"/>
              <a:buChar char="-"/>
            </a:pPr>
            <a:r>
              <a:rPr lang="en"/>
              <a:t>Mở rộng mảng từ 8 lên 9 phần tử.</a:t>
            </a:r>
            <a:endParaRPr/>
          </a:p>
          <a:p>
            <a:pPr indent="-317500" lvl="0" marL="457200" rtl="0" algn="l">
              <a:spcBef>
                <a:spcPts val="0"/>
              </a:spcBef>
              <a:spcAft>
                <a:spcPts val="0"/>
              </a:spcAft>
              <a:buSzPts val="1400"/>
              <a:buChar char="-"/>
            </a:pPr>
            <a:r>
              <a:rPr lang="en"/>
              <a:t>Gán vào phần tử chỉ số 8.</a:t>
            </a:r>
            <a:endParaRPr/>
          </a:p>
        </p:txBody>
      </p:sp>
      <p:sp>
        <p:nvSpPr>
          <p:cNvPr id="783" name="Google Shape;783;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sp>
        <p:nvSpPr>
          <p:cNvPr id="788" name="Google Shape;788;p53"/>
          <p:cNvSpPr txBox="1"/>
          <p:nvPr>
            <p:ph type="title"/>
          </p:nvPr>
        </p:nvSpPr>
        <p:spPr>
          <a:xfrm>
            <a:off x="715100" y="154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olos Text"/>
                <a:ea typeface="Golos Text"/>
                <a:cs typeface="Golos Text"/>
                <a:sym typeface="Golos Text"/>
              </a:rPr>
              <a:t>INSERT</a:t>
            </a:r>
            <a:endParaRPr b="1">
              <a:latin typeface="Golos Text"/>
              <a:ea typeface="Golos Text"/>
              <a:cs typeface="Golos Text"/>
              <a:sym typeface="Golos Text"/>
            </a:endParaRPr>
          </a:p>
        </p:txBody>
      </p:sp>
      <p:sp>
        <p:nvSpPr>
          <p:cNvPr id="789" name="Google Shape;789;p53"/>
          <p:cNvSpPr txBox="1"/>
          <p:nvPr>
            <p:ph idx="1" type="body"/>
          </p:nvPr>
        </p:nvSpPr>
        <p:spPr>
          <a:xfrm>
            <a:off x="715100" y="1101700"/>
            <a:ext cx="7713900" cy="3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Ví dụ 2.2</a:t>
            </a:r>
            <a:r>
              <a:rPr lang="en"/>
              <a:t>: Chèn số 8 vào mảng sau ở vị trí </a:t>
            </a:r>
            <a:r>
              <a:rPr b="1" lang="en"/>
              <a:t>giữa mảng</a:t>
            </a:r>
            <a:r>
              <a:rPr lang="en"/>
              <a:t>:</a:t>
            </a:r>
            <a:endParaRPr/>
          </a:p>
          <a:p>
            <a:pPr indent="0" lvl="0" marL="0" rtl="0" algn="l">
              <a:spcBef>
                <a:spcPts val="1000"/>
              </a:spcBef>
              <a:spcAft>
                <a:spcPts val="0"/>
              </a:spcAft>
              <a:buNone/>
            </a:pPr>
            <a:r>
              <a:t/>
            </a:r>
            <a:endParaRPr/>
          </a:p>
          <a:p>
            <a:pPr indent="0" lvl="0" marL="0" rtl="0" algn="ctr">
              <a:spcBef>
                <a:spcPts val="1000"/>
              </a:spcBef>
              <a:spcAft>
                <a:spcPts val="0"/>
              </a:spcAft>
              <a:buNone/>
            </a:pPr>
            <a:r>
              <a:rPr lang="en" sz="3100"/>
              <a:t>1  3  -8  0  2  1  2  3</a:t>
            </a:r>
            <a:endParaRPr sz="3100"/>
          </a:p>
          <a:p>
            <a:pPr indent="0" lvl="0" marL="0" rtl="0" algn="l">
              <a:spcBef>
                <a:spcPts val="1000"/>
              </a:spcBef>
              <a:spcAft>
                <a:spcPts val="0"/>
              </a:spcAft>
              <a:buNone/>
            </a:pPr>
            <a:r>
              <a:rPr lang="en"/>
              <a:t>Ở ví dụ này, ta giả sử cần chèn số 8 vào </a:t>
            </a:r>
            <a:r>
              <a:rPr lang="en">
                <a:solidFill>
                  <a:schemeClr val="accent1"/>
                </a:solidFill>
              </a:rPr>
              <a:t>chỉ số 4</a:t>
            </a:r>
            <a:r>
              <a:rPr lang="en"/>
              <a:t> của mảng.</a:t>
            </a:r>
            <a:endParaRPr/>
          </a:p>
          <a:p>
            <a:pPr indent="0" lvl="0" marL="0" rtl="0" algn="l">
              <a:spcBef>
                <a:spcPts val="1000"/>
              </a:spcBef>
              <a:spcAft>
                <a:spcPts val="0"/>
              </a:spcAft>
              <a:buNone/>
            </a:pPr>
            <a:r>
              <a:t/>
            </a:r>
            <a:endParaRPr/>
          </a:p>
          <a:p>
            <a:pPr indent="0" lvl="0" marL="0" rtl="0" algn="l">
              <a:spcBef>
                <a:spcPts val="1000"/>
              </a:spcBef>
              <a:spcAft>
                <a:spcPts val="0"/>
              </a:spcAft>
              <a:buNone/>
            </a:pPr>
            <a:r>
              <a:rPr b="1" lang="en"/>
              <a:t>Ý </a:t>
            </a:r>
            <a:r>
              <a:rPr b="1" lang="en"/>
              <a:t>tưởng</a:t>
            </a:r>
            <a:r>
              <a:rPr lang="en"/>
              <a:t>:</a:t>
            </a:r>
            <a:endParaRPr/>
          </a:p>
          <a:p>
            <a:pPr indent="-317500" lvl="0" marL="457200" rtl="0" algn="l">
              <a:spcBef>
                <a:spcPts val="1000"/>
              </a:spcBef>
              <a:spcAft>
                <a:spcPts val="0"/>
              </a:spcAft>
              <a:buSzPts val="1400"/>
              <a:buChar char="-"/>
            </a:pPr>
            <a:r>
              <a:rPr lang="en"/>
              <a:t>Mở rộng mảng từ 8 lên 9 phần tử.</a:t>
            </a:r>
            <a:endParaRPr/>
          </a:p>
          <a:p>
            <a:pPr indent="-317500" lvl="0" marL="457200" rtl="0" algn="l">
              <a:spcBef>
                <a:spcPts val="0"/>
              </a:spcBef>
              <a:spcAft>
                <a:spcPts val="0"/>
              </a:spcAft>
              <a:buSzPts val="1400"/>
              <a:buChar char="-"/>
            </a:pPr>
            <a:r>
              <a:rPr lang="en"/>
              <a:t>Lần lượt di chuyển các phần tử từ chỉ số 4 đến chỉ số 7 tiến lên một ô.</a:t>
            </a:r>
            <a:endParaRPr/>
          </a:p>
          <a:p>
            <a:pPr indent="-317500" lvl="0" marL="457200" rtl="0" algn="l">
              <a:spcBef>
                <a:spcPts val="0"/>
              </a:spcBef>
              <a:spcAft>
                <a:spcPts val="0"/>
              </a:spcAft>
              <a:buSzPts val="1400"/>
              <a:buChar char="-"/>
            </a:pPr>
            <a:r>
              <a:rPr lang="en"/>
              <a:t>Chèn số 8 vào ô có chỉ số 4.</a:t>
            </a:r>
            <a:endParaRPr/>
          </a:p>
        </p:txBody>
      </p:sp>
      <p:sp>
        <p:nvSpPr>
          <p:cNvPr id="790" name="Google Shape;790;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54"/>
          <p:cNvSpPr txBox="1"/>
          <p:nvPr>
            <p:ph type="title"/>
          </p:nvPr>
        </p:nvSpPr>
        <p:spPr>
          <a:xfrm>
            <a:off x="410300" y="16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INSERT</a:t>
            </a:r>
            <a:endParaRPr/>
          </a:p>
        </p:txBody>
      </p:sp>
      <p:sp>
        <p:nvSpPr>
          <p:cNvPr id="796" name="Google Shape;796;p54"/>
          <p:cNvSpPr txBox="1"/>
          <p:nvPr>
            <p:ph idx="1" type="body"/>
          </p:nvPr>
        </p:nvSpPr>
        <p:spPr>
          <a:xfrm>
            <a:off x="443975" y="709000"/>
            <a:ext cx="8478600" cy="1426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L</a:t>
            </a:r>
            <a:r>
              <a:rPr lang="en"/>
              <a:t>ưu dãy số trên vào một mảng kiểu nguyên a</a:t>
            </a:r>
            <a:endParaRPr/>
          </a:p>
        </p:txBody>
      </p:sp>
      <p:sp>
        <p:nvSpPr>
          <p:cNvPr id="797" name="Google Shape;797;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798" name="Google Shape;798;p54"/>
          <p:cNvGraphicFramePr/>
          <p:nvPr/>
        </p:nvGraphicFramePr>
        <p:xfrm>
          <a:off x="1028700" y="1175625"/>
          <a:ext cx="3000000" cy="3000000"/>
        </p:xfrm>
        <a:graphic>
          <a:graphicData uri="http://schemas.openxmlformats.org/drawingml/2006/table">
            <a:tbl>
              <a:tblPr>
                <a:noFill/>
                <a:tableStyleId>{B07683FA-E15A-4107-8D4D-58159C19E4B4}</a:tableStyleId>
              </a:tblPr>
              <a:tblGrid>
                <a:gridCol w="891550"/>
                <a:gridCol w="891550"/>
                <a:gridCol w="891550"/>
                <a:gridCol w="891550"/>
                <a:gridCol w="891550"/>
                <a:gridCol w="891550"/>
                <a:gridCol w="891550"/>
                <a:gridCol w="891550"/>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799" name="Google Shape;799;p54"/>
          <p:cNvSpPr txBox="1"/>
          <p:nvPr>
            <p:ph idx="1" type="body"/>
          </p:nvPr>
        </p:nvSpPr>
        <p:spPr>
          <a:xfrm>
            <a:off x="474475" y="2016025"/>
            <a:ext cx="6799500" cy="2130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Ở </a:t>
            </a:r>
            <a:r>
              <a:rPr lang="en"/>
              <a:t>cuối mảng (vị trí chỉ số 7), ta mở rộng thêm 1 ô là a[8]</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317500" lvl="0" marL="457200" rtl="0" algn="l">
              <a:spcBef>
                <a:spcPts val="1000"/>
              </a:spcBef>
              <a:spcAft>
                <a:spcPts val="0"/>
              </a:spcAft>
              <a:buSzPts val="1400"/>
              <a:buChar char="-"/>
            </a:pPr>
            <a:r>
              <a:rPr lang="en"/>
              <a:t>Gán số 8 vào a[8], ta được mảng a đã chèn.</a:t>
            </a:r>
            <a:endParaRPr/>
          </a:p>
        </p:txBody>
      </p:sp>
      <p:graphicFrame>
        <p:nvGraphicFramePr>
          <p:cNvPr id="800" name="Google Shape;800;p54"/>
          <p:cNvGraphicFramePr/>
          <p:nvPr/>
        </p:nvGraphicFramePr>
        <p:xfrm>
          <a:off x="1063775" y="2618050"/>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8</a:t>
                      </a:r>
                      <a:endParaRPr sz="800">
                        <a:latin typeface="Manrope ExtraLight"/>
                        <a:ea typeface="Manrope ExtraLight"/>
                        <a:cs typeface="Manrope ExtraLight"/>
                        <a:sym typeface="Manrope ExtraLight"/>
                      </a:endParaRPr>
                    </a:p>
                  </a:txBody>
                  <a:tcPr marT="91425" marB="91425" marR="91425" marL="91425">
                    <a:solidFill>
                      <a:schemeClr val="dk2"/>
                    </a:solidFill>
                  </a:tcPr>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t/>
                      </a:r>
                      <a:endParaRPr b="1">
                        <a:latin typeface="Manrope"/>
                        <a:ea typeface="Manrope"/>
                        <a:cs typeface="Manrope"/>
                        <a:sym typeface="Manrope"/>
                      </a:endParaRPr>
                    </a:p>
                  </a:txBody>
                  <a:tcPr marT="91425" marB="91425" marR="91425" marL="91425">
                    <a:solidFill>
                      <a:schemeClr val="dk2"/>
                    </a:solidFill>
                  </a:tcPr>
                </a:tc>
              </a:tr>
            </a:tbl>
          </a:graphicData>
        </a:graphic>
      </p:graphicFrame>
      <p:graphicFrame>
        <p:nvGraphicFramePr>
          <p:cNvPr id="801" name="Google Shape;801;p54"/>
          <p:cNvGraphicFramePr/>
          <p:nvPr/>
        </p:nvGraphicFramePr>
        <p:xfrm>
          <a:off x="1063775" y="4090100"/>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8</a:t>
                      </a:r>
                      <a:endParaRPr sz="800">
                        <a:latin typeface="Manrope ExtraLight"/>
                        <a:ea typeface="Manrope ExtraLight"/>
                        <a:cs typeface="Manrope ExtraLight"/>
                        <a:sym typeface="Manrope ExtraLight"/>
                      </a:endParaRPr>
                    </a:p>
                  </a:txBody>
                  <a:tcPr marT="91425" marB="91425" marR="91425" marL="91425">
                    <a:solidFill>
                      <a:schemeClr val="dk2"/>
                    </a:solidFill>
                  </a:tcPr>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solidFill>
                      <a:schemeClr val="dk2"/>
                    </a:solidFill>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55"/>
          <p:cNvSpPr txBox="1"/>
          <p:nvPr>
            <p:ph type="title"/>
          </p:nvPr>
        </p:nvSpPr>
        <p:spPr>
          <a:xfrm>
            <a:off x="410300" y="16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INSERT</a:t>
            </a:r>
            <a:endParaRPr/>
          </a:p>
        </p:txBody>
      </p:sp>
      <p:sp>
        <p:nvSpPr>
          <p:cNvPr id="807" name="Google Shape;807;p55"/>
          <p:cNvSpPr txBox="1"/>
          <p:nvPr>
            <p:ph idx="1" type="body"/>
          </p:nvPr>
        </p:nvSpPr>
        <p:spPr>
          <a:xfrm>
            <a:off x="443975" y="709000"/>
            <a:ext cx="8478600" cy="1426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Lưu dãy số trên vào một mảng kiểu nguyên a</a:t>
            </a:r>
            <a:endParaRPr/>
          </a:p>
        </p:txBody>
      </p:sp>
      <p:sp>
        <p:nvSpPr>
          <p:cNvPr id="808" name="Google Shape;808;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809" name="Google Shape;809;p55"/>
          <p:cNvGraphicFramePr/>
          <p:nvPr/>
        </p:nvGraphicFramePr>
        <p:xfrm>
          <a:off x="1028700" y="1175625"/>
          <a:ext cx="3000000" cy="3000000"/>
        </p:xfrm>
        <a:graphic>
          <a:graphicData uri="http://schemas.openxmlformats.org/drawingml/2006/table">
            <a:tbl>
              <a:tblPr>
                <a:noFill/>
                <a:tableStyleId>{B07683FA-E15A-4107-8D4D-58159C19E4B4}</a:tableStyleId>
              </a:tblPr>
              <a:tblGrid>
                <a:gridCol w="891550"/>
                <a:gridCol w="891550"/>
                <a:gridCol w="891550"/>
                <a:gridCol w="891550"/>
                <a:gridCol w="891550"/>
                <a:gridCol w="891550"/>
                <a:gridCol w="891550"/>
                <a:gridCol w="891550"/>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810" name="Google Shape;810;p55"/>
          <p:cNvSpPr txBox="1"/>
          <p:nvPr>
            <p:ph idx="1" type="body"/>
          </p:nvPr>
        </p:nvSpPr>
        <p:spPr>
          <a:xfrm>
            <a:off x="474475" y="2016025"/>
            <a:ext cx="6799500" cy="2130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Ở cuối mảng (vị trí chỉ số 7), ta mở rộng thêm 1 ô là a[8]</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317500" lvl="0" marL="457200" rtl="0" algn="l">
              <a:spcBef>
                <a:spcPts val="1000"/>
              </a:spcBef>
              <a:spcAft>
                <a:spcPts val="0"/>
              </a:spcAft>
              <a:buSzPts val="1400"/>
              <a:buChar char="-"/>
            </a:pPr>
            <a:r>
              <a:rPr lang="en"/>
              <a:t>Ta di dời phần tử tại chỉ số 7 sang chỉ số 8:</a:t>
            </a:r>
            <a:endParaRPr>
              <a:solidFill>
                <a:schemeClr val="accent1"/>
              </a:solidFill>
            </a:endParaRPr>
          </a:p>
        </p:txBody>
      </p:sp>
      <p:graphicFrame>
        <p:nvGraphicFramePr>
          <p:cNvPr id="811" name="Google Shape;811;p55"/>
          <p:cNvGraphicFramePr/>
          <p:nvPr/>
        </p:nvGraphicFramePr>
        <p:xfrm>
          <a:off x="1063775" y="2618050"/>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8</a:t>
                      </a:r>
                      <a:endParaRPr sz="800">
                        <a:latin typeface="Manrope ExtraLight"/>
                        <a:ea typeface="Manrope ExtraLight"/>
                        <a:cs typeface="Manrope ExtraLight"/>
                        <a:sym typeface="Manrope ExtraLight"/>
                      </a:endParaRPr>
                    </a:p>
                  </a:txBody>
                  <a:tcPr marT="91425" marB="91425" marR="91425" marL="91425">
                    <a:solidFill>
                      <a:schemeClr val="dk2"/>
                    </a:solidFill>
                  </a:tcPr>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t/>
                      </a:r>
                      <a:endParaRPr b="1">
                        <a:latin typeface="Manrope"/>
                        <a:ea typeface="Manrope"/>
                        <a:cs typeface="Manrope"/>
                        <a:sym typeface="Manrope"/>
                      </a:endParaRPr>
                    </a:p>
                  </a:txBody>
                  <a:tcPr marT="91425" marB="91425" marR="91425" marL="91425">
                    <a:solidFill>
                      <a:schemeClr val="dk2"/>
                    </a:solidFill>
                  </a:tcPr>
                </a:tc>
              </a:tr>
            </a:tbl>
          </a:graphicData>
        </a:graphic>
      </p:graphicFrame>
      <p:graphicFrame>
        <p:nvGraphicFramePr>
          <p:cNvPr id="812" name="Google Shape;812;p55"/>
          <p:cNvGraphicFramePr/>
          <p:nvPr/>
        </p:nvGraphicFramePr>
        <p:xfrm>
          <a:off x="1028700" y="4048900"/>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8</a:t>
                      </a:r>
                      <a:endParaRPr sz="800">
                        <a:latin typeface="Manrope ExtraLight"/>
                        <a:ea typeface="Manrope ExtraLight"/>
                        <a:cs typeface="Manrope ExtraLight"/>
                        <a:sym typeface="Manrope ExtraLight"/>
                      </a:endParaRPr>
                    </a:p>
                  </a:txBody>
                  <a:tcPr marT="91425" marB="91425" marR="91425" marL="91425">
                    <a:solidFill>
                      <a:schemeClr val="dk2"/>
                    </a:solidFill>
                  </a:tcPr>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solidFill>
                      <a:schemeClr val="dk2"/>
                    </a:solidFill>
                  </a:tcPr>
                </a:tc>
              </a:tr>
            </a:tbl>
          </a:graphicData>
        </a:graphic>
      </p:graphicFrame>
      <p:sp>
        <p:nvSpPr>
          <p:cNvPr id="813" name="Google Shape;813;p55"/>
          <p:cNvSpPr/>
          <p:nvPr/>
        </p:nvSpPr>
        <p:spPr>
          <a:xfrm flipH="1" rot="10800000">
            <a:off x="7696975" y="4666300"/>
            <a:ext cx="859808" cy="240525"/>
          </a:xfrm>
          <a:custGeom>
            <a:rect b="b" l="l" r="r" t="t"/>
            <a:pathLst>
              <a:path extrusionOk="0" h="18088" w="37715">
                <a:moveTo>
                  <a:pt x="0" y="18088"/>
                </a:moveTo>
                <a:lnTo>
                  <a:pt x="0" y="0"/>
                </a:lnTo>
                <a:lnTo>
                  <a:pt x="37715" y="0"/>
                </a:lnTo>
                <a:lnTo>
                  <a:pt x="37715" y="17318"/>
                </a:lnTo>
              </a:path>
            </a:pathLst>
          </a:custGeom>
          <a:noFill/>
          <a:ln cap="flat" cmpd="sng" w="9525">
            <a:solidFill>
              <a:schemeClr val="accent1"/>
            </a:solidFill>
            <a:prstDash val="solid"/>
            <a:round/>
            <a:headEnd len="med" w="med" type="none"/>
            <a:tailEnd len="med" w="med" type="stealth"/>
          </a:ln>
        </p:spPr>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7" name="Shape 817"/>
        <p:cNvGrpSpPr/>
        <p:nvPr/>
      </p:nvGrpSpPr>
      <p:grpSpPr>
        <a:xfrm>
          <a:off x="0" y="0"/>
          <a:ext cx="0" cy="0"/>
          <a:chOff x="0" y="0"/>
          <a:chExt cx="0" cy="0"/>
        </a:xfrm>
      </p:grpSpPr>
      <p:sp>
        <p:nvSpPr>
          <p:cNvPr id="818" name="Google Shape;818;p56"/>
          <p:cNvSpPr txBox="1"/>
          <p:nvPr>
            <p:ph type="title"/>
          </p:nvPr>
        </p:nvSpPr>
        <p:spPr>
          <a:xfrm>
            <a:off x="410300" y="16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INSERT</a:t>
            </a:r>
            <a:endParaRPr/>
          </a:p>
        </p:txBody>
      </p:sp>
      <p:sp>
        <p:nvSpPr>
          <p:cNvPr id="819" name="Google Shape;819;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20" name="Google Shape;820;p56"/>
          <p:cNvSpPr txBox="1"/>
          <p:nvPr>
            <p:ph idx="1" type="body"/>
          </p:nvPr>
        </p:nvSpPr>
        <p:spPr>
          <a:xfrm>
            <a:off x="371800" y="556600"/>
            <a:ext cx="6799500" cy="466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Ta di dời phần tử tại chỉ số 6 sang chỉ số 7:</a:t>
            </a:r>
            <a:endParaRPr>
              <a:solidFill>
                <a:schemeClr val="accent1"/>
              </a:solidFill>
            </a:endParaRPr>
          </a:p>
        </p:txBody>
      </p:sp>
      <p:graphicFrame>
        <p:nvGraphicFramePr>
          <p:cNvPr id="821" name="Google Shape;821;p56"/>
          <p:cNvGraphicFramePr/>
          <p:nvPr/>
        </p:nvGraphicFramePr>
        <p:xfrm>
          <a:off x="528400" y="1087100"/>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solidFill>
                      <a:schemeClr val="dk2"/>
                    </a:solidFill>
                  </a:tcPr>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8</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solidFill>
                      <a:schemeClr val="dk2"/>
                    </a:solidFill>
                  </a:tcPr>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822" name="Google Shape;822;p56"/>
          <p:cNvSpPr/>
          <p:nvPr/>
        </p:nvSpPr>
        <p:spPr>
          <a:xfrm flipH="1" rot="10800000">
            <a:off x="6311500" y="1852350"/>
            <a:ext cx="859808" cy="240525"/>
          </a:xfrm>
          <a:custGeom>
            <a:rect b="b" l="l" r="r" t="t"/>
            <a:pathLst>
              <a:path extrusionOk="0" h="18088" w="37715">
                <a:moveTo>
                  <a:pt x="0" y="18088"/>
                </a:moveTo>
                <a:lnTo>
                  <a:pt x="0" y="0"/>
                </a:lnTo>
                <a:lnTo>
                  <a:pt x="37715" y="0"/>
                </a:lnTo>
                <a:lnTo>
                  <a:pt x="37715" y="17318"/>
                </a:lnTo>
              </a:path>
            </a:pathLst>
          </a:custGeom>
          <a:noFill/>
          <a:ln cap="flat" cmpd="sng" w="9525">
            <a:solidFill>
              <a:schemeClr val="accent1"/>
            </a:solidFill>
            <a:prstDash val="solid"/>
            <a:round/>
            <a:headEnd len="med" w="med" type="none"/>
            <a:tailEnd len="med" w="med" type="stealth"/>
          </a:ln>
        </p:spPr>
      </p:sp>
      <p:sp>
        <p:nvSpPr>
          <p:cNvPr id="823" name="Google Shape;823;p56"/>
          <p:cNvSpPr txBox="1"/>
          <p:nvPr>
            <p:ph idx="1" type="body"/>
          </p:nvPr>
        </p:nvSpPr>
        <p:spPr>
          <a:xfrm>
            <a:off x="425213" y="2166150"/>
            <a:ext cx="6799500" cy="466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Ta di dời phần tử tại chỉ số 5 sang chỉ số 6:</a:t>
            </a:r>
            <a:endParaRPr/>
          </a:p>
        </p:txBody>
      </p:sp>
      <p:graphicFrame>
        <p:nvGraphicFramePr>
          <p:cNvPr id="824" name="Google Shape;824;p56"/>
          <p:cNvGraphicFramePr/>
          <p:nvPr/>
        </p:nvGraphicFramePr>
        <p:xfrm>
          <a:off x="581813" y="2696650"/>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solidFill>
                      <a:schemeClr val="dk2"/>
                    </a:solidFill>
                  </a:tcPr>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8</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solidFill>
                      <a:schemeClr val="dk2"/>
                    </a:solidFill>
                  </a:tcPr>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825" name="Google Shape;825;p56"/>
          <p:cNvSpPr/>
          <p:nvPr/>
        </p:nvSpPr>
        <p:spPr>
          <a:xfrm flipH="1" rot="10800000">
            <a:off x="5474475" y="3461900"/>
            <a:ext cx="894788" cy="240525"/>
          </a:xfrm>
          <a:custGeom>
            <a:rect b="b" l="l" r="r" t="t"/>
            <a:pathLst>
              <a:path extrusionOk="0" h="18088" w="37715">
                <a:moveTo>
                  <a:pt x="0" y="18088"/>
                </a:moveTo>
                <a:lnTo>
                  <a:pt x="0" y="0"/>
                </a:lnTo>
                <a:lnTo>
                  <a:pt x="37715" y="0"/>
                </a:lnTo>
                <a:lnTo>
                  <a:pt x="37715" y="17318"/>
                </a:lnTo>
              </a:path>
            </a:pathLst>
          </a:custGeom>
          <a:noFill/>
          <a:ln cap="flat" cmpd="sng" w="9525">
            <a:solidFill>
              <a:schemeClr val="accent1"/>
            </a:solidFill>
            <a:prstDash val="solid"/>
            <a:round/>
            <a:headEnd len="med" w="med" type="none"/>
            <a:tailEnd len="med" w="med" type="stealth"/>
          </a:ln>
        </p:spPr>
      </p:sp>
      <p:sp>
        <p:nvSpPr>
          <p:cNvPr id="826" name="Google Shape;826;p56"/>
          <p:cNvSpPr txBox="1"/>
          <p:nvPr>
            <p:ph idx="1" type="body"/>
          </p:nvPr>
        </p:nvSpPr>
        <p:spPr>
          <a:xfrm>
            <a:off x="425213" y="3613950"/>
            <a:ext cx="6799500" cy="466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Ta di dời phần tử tại chỉ số 4 sang chỉ số 5</a:t>
            </a:r>
            <a:endParaRPr/>
          </a:p>
        </p:txBody>
      </p:sp>
      <p:graphicFrame>
        <p:nvGraphicFramePr>
          <p:cNvPr id="827" name="Google Shape;827;p56"/>
          <p:cNvGraphicFramePr/>
          <p:nvPr/>
        </p:nvGraphicFramePr>
        <p:xfrm>
          <a:off x="581813" y="4068250"/>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solidFill>
                      <a:schemeClr val="dk2"/>
                    </a:solidFill>
                  </a:tcPr>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8</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solidFill>
                      <a:schemeClr val="dk2"/>
                    </a:solidFill>
                  </a:tcPr>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828" name="Google Shape;828;p56"/>
          <p:cNvSpPr/>
          <p:nvPr/>
        </p:nvSpPr>
        <p:spPr>
          <a:xfrm flipH="1" rot="10800000">
            <a:off x="4560075" y="4833500"/>
            <a:ext cx="894788" cy="240525"/>
          </a:xfrm>
          <a:custGeom>
            <a:rect b="b" l="l" r="r" t="t"/>
            <a:pathLst>
              <a:path extrusionOk="0" h="18088" w="37715">
                <a:moveTo>
                  <a:pt x="0" y="18088"/>
                </a:moveTo>
                <a:lnTo>
                  <a:pt x="0" y="0"/>
                </a:lnTo>
                <a:lnTo>
                  <a:pt x="37715" y="0"/>
                </a:lnTo>
                <a:lnTo>
                  <a:pt x="37715" y="17318"/>
                </a:lnTo>
              </a:path>
            </a:pathLst>
          </a:custGeom>
          <a:noFill/>
          <a:ln cap="flat" cmpd="sng" w="9525">
            <a:solidFill>
              <a:schemeClr val="accent1"/>
            </a:solidFill>
            <a:prstDash val="solid"/>
            <a:round/>
            <a:headEnd len="med" w="med" type="none"/>
            <a:tailEnd len="med" w="med" type="stealth"/>
          </a:ln>
        </p:spPr>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57"/>
          <p:cNvSpPr txBox="1"/>
          <p:nvPr>
            <p:ph type="title"/>
          </p:nvPr>
        </p:nvSpPr>
        <p:spPr>
          <a:xfrm>
            <a:off x="410300" y="16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INSERT</a:t>
            </a:r>
            <a:endParaRPr/>
          </a:p>
        </p:txBody>
      </p:sp>
      <p:sp>
        <p:nvSpPr>
          <p:cNvPr id="834" name="Google Shape;834;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35" name="Google Shape;835;p57"/>
          <p:cNvSpPr txBox="1"/>
          <p:nvPr>
            <p:ph idx="1" type="body"/>
          </p:nvPr>
        </p:nvSpPr>
        <p:spPr>
          <a:xfrm>
            <a:off x="371800" y="556600"/>
            <a:ext cx="6799500" cy="466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Chèn số 8 vào a[4]</a:t>
            </a:r>
            <a:endParaRPr/>
          </a:p>
        </p:txBody>
      </p:sp>
      <p:graphicFrame>
        <p:nvGraphicFramePr>
          <p:cNvPr id="836" name="Google Shape;836;p57"/>
          <p:cNvGraphicFramePr/>
          <p:nvPr/>
        </p:nvGraphicFramePr>
        <p:xfrm>
          <a:off x="528400" y="1087100"/>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solidFill>
                      <a:schemeClr val="dk2"/>
                    </a:solidFill>
                  </a:tcPr>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8</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solidFill>
                      <a:schemeClr val="dk2"/>
                    </a:solidFill>
                  </a:tcPr>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837" name="Google Shape;837;p57"/>
          <p:cNvSpPr txBox="1"/>
          <p:nvPr>
            <p:ph idx="1" type="body"/>
          </p:nvPr>
        </p:nvSpPr>
        <p:spPr>
          <a:xfrm>
            <a:off x="528400" y="2017475"/>
            <a:ext cx="7984500" cy="266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t>
            </a:r>
            <a:r>
              <a:rPr lang="en"/>
              <a:t>ậy ta vừa chèn số 8 vào mảng tại chỉ số</a:t>
            </a:r>
            <a:r>
              <a:rPr lang="en"/>
              <a:t> 4.</a:t>
            </a:r>
            <a:endParaRPr>
              <a:latin typeface="Manrope Light"/>
              <a:ea typeface="Manrope Light"/>
              <a:cs typeface="Manrope Light"/>
              <a:sym typeface="Manrope Light"/>
            </a:endParaRPr>
          </a:p>
          <a:p>
            <a:pPr indent="0" lvl="0" marL="0" rtl="0" algn="just">
              <a:spcBef>
                <a:spcPts val="1000"/>
              </a:spcBef>
              <a:spcAft>
                <a:spcPts val="0"/>
              </a:spcAft>
              <a:buNone/>
            </a:pPr>
            <a:r>
              <a:rPr b="1" lang="en">
                <a:latin typeface="Manrope"/>
                <a:ea typeface="Manrope"/>
                <a:cs typeface="Manrope"/>
                <a:sym typeface="Manrope"/>
              </a:rPr>
              <a:t>Chú ý: </a:t>
            </a:r>
            <a:r>
              <a:rPr lang="en">
                <a:latin typeface="Manrope"/>
                <a:ea typeface="Manrope"/>
                <a:cs typeface="Manrope"/>
                <a:sym typeface="Manrope"/>
              </a:rPr>
              <a:t>Trong thuật toán trên, </a:t>
            </a:r>
            <a:r>
              <a:rPr b="1" lang="en">
                <a:latin typeface="Manrope"/>
                <a:ea typeface="Manrope"/>
                <a:cs typeface="Manrope"/>
                <a:sym typeface="Manrope"/>
              </a:rPr>
              <a:t>để dễ hiểu</a:t>
            </a:r>
            <a:r>
              <a:rPr lang="en">
                <a:latin typeface="Manrope"/>
                <a:ea typeface="Manrope"/>
                <a:cs typeface="Manrope"/>
                <a:sym typeface="Manrope"/>
              </a:rPr>
              <a:t>, ta đã lược bỏ đi chi tiết gán </a:t>
            </a:r>
            <a:r>
              <a:rPr lang="en">
                <a:solidFill>
                  <a:schemeClr val="accent1"/>
                </a:solidFill>
                <a:latin typeface="Manrope"/>
                <a:ea typeface="Manrope"/>
                <a:cs typeface="Manrope"/>
                <a:sym typeface="Manrope"/>
              </a:rPr>
              <a:t>a[i+1] = a[i]</a:t>
            </a:r>
            <a:r>
              <a:rPr lang="en">
                <a:latin typeface="Manrope"/>
                <a:ea typeface="Manrope"/>
                <a:cs typeface="Manrope"/>
                <a:sym typeface="Manrope"/>
              </a:rPr>
              <a:t> thì giá trị tại a[i] không bị mất đi mà vẫn còn giữ nguyên giá trị. Mảng chỉ thật sự “sạch” tại bước cuối cùng, khi </a:t>
            </a:r>
            <a:r>
              <a:rPr lang="en">
                <a:solidFill>
                  <a:schemeClr val="accent1"/>
                </a:solidFill>
                <a:latin typeface="Manrope"/>
                <a:ea typeface="Manrope"/>
                <a:cs typeface="Manrope"/>
                <a:sym typeface="Manrope"/>
              </a:rPr>
              <a:t>a[i] = key</a:t>
            </a:r>
            <a:r>
              <a:rPr lang="en">
                <a:latin typeface="Manrope"/>
                <a:ea typeface="Manrope"/>
                <a:cs typeface="Manrope"/>
                <a:sym typeface="Manrope"/>
              </a:rPr>
              <a:t> thì các giá trị dư do các phép gán mới thực sự  bị triệt tiêu hết. Do đó, hành động “di dời” chỉ tượng trưng cho phép gán chồng các giá trị chứ không thực sự “di dời” các giá trị khỏi hẳn nơi chúng từng ở!</a:t>
            </a:r>
            <a:endParaRPr/>
          </a:p>
          <a:p>
            <a:pPr indent="0" lvl="0" marL="0" rtl="0" algn="l">
              <a:spcBef>
                <a:spcPts val="1000"/>
              </a:spcBef>
              <a:spcAft>
                <a:spcPts val="0"/>
              </a:spcAft>
              <a:buNone/>
            </a:pPr>
            <a:r>
              <a:t/>
            </a:r>
            <a:endParaRPr b="1" sz="2000">
              <a:latin typeface="Manrope"/>
              <a:ea typeface="Manrope"/>
              <a:cs typeface="Manrope"/>
              <a:sym typeface="Manrope"/>
            </a:endParaRPr>
          </a:p>
          <a:p>
            <a:pPr indent="0" lvl="0" marL="0" rtl="0" algn="l">
              <a:spcBef>
                <a:spcPts val="1000"/>
              </a:spcBef>
              <a:spcAft>
                <a:spcPts val="1000"/>
              </a:spcAft>
              <a:buNone/>
            </a:pPr>
            <a:r>
              <a:rPr b="1" lang="en" sz="1700">
                <a:solidFill>
                  <a:schemeClr val="accent1"/>
                </a:solidFill>
                <a:latin typeface="Manrope"/>
                <a:ea typeface="Manrope"/>
                <a:cs typeface="Manrope"/>
                <a:sym typeface="Manrope"/>
              </a:rPr>
              <a:t>Câu hỏi:</a:t>
            </a:r>
            <a:r>
              <a:rPr lang="en" sz="1700">
                <a:solidFill>
                  <a:schemeClr val="accent1"/>
                </a:solidFill>
                <a:latin typeface="Manrope ExtraLight"/>
                <a:ea typeface="Manrope ExtraLight"/>
                <a:cs typeface="Manrope ExtraLight"/>
                <a:sym typeface="Manrope ExtraLight"/>
              </a:rPr>
              <a:t> Vậy nếu ta cần chèn số 8 vào đầu mảng, ta sẽ thực hiện như thế nào?  </a:t>
            </a:r>
            <a:endParaRPr sz="1700">
              <a:solidFill>
                <a:schemeClr val="accent1"/>
              </a:solidFill>
              <a:latin typeface="Manrope ExtraLight"/>
              <a:ea typeface="Manrope ExtraLight"/>
              <a:cs typeface="Manrope ExtraLight"/>
              <a:sym typeface="Manrope ExtraLigh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p58"/>
          <p:cNvSpPr txBox="1"/>
          <p:nvPr>
            <p:ph type="title"/>
          </p:nvPr>
        </p:nvSpPr>
        <p:spPr>
          <a:xfrm>
            <a:off x="715100" y="154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olos Text"/>
                <a:ea typeface="Golos Text"/>
                <a:cs typeface="Golos Text"/>
                <a:sym typeface="Golos Text"/>
              </a:rPr>
              <a:t>DELETE</a:t>
            </a:r>
            <a:endParaRPr b="1">
              <a:latin typeface="Golos Text"/>
              <a:ea typeface="Golos Text"/>
              <a:cs typeface="Golos Text"/>
              <a:sym typeface="Golos Text"/>
            </a:endParaRPr>
          </a:p>
        </p:txBody>
      </p:sp>
      <p:sp>
        <p:nvSpPr>
          <p:cNvPr id="843" name="Google Shape;843;p58"/>
          <p:cNvSpPr txBox="1"/>
          <p:nvPr>
            <p:ph idx="1" type="body"/>
          </p:nvPr>
        </p:nvSpPr>
        <p:spPr>
          <a:xfrm>
            <a:off x="715100" y="1101700"/>
            <a:ext cx="7713900" cy="317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Ví dụ 2.1</a:t>
            </a:r>
            <a:r>
              <a:rPr lang="en"/>
              <a:t>: </a:t>
            </a:r>
            <a:r>
              <a:rPr lang="en"/>
              <a:t>Xoá</a:t>
            </a:r>
            <a:r>
              <a:rPr lang="en"/>
              <a:t> </a:t>
            </a:r>
            <a:r>
              <a:rPr lang="en"/>
              <a:t>phần tử tại chỉ số 4 của mảng:</a:t>
            </a:r>
            <a:endParaRPr/>
          </a:p>
          <a:p>
            <a:pPr indent="0" lvl="0" marL="0" rtl="0" algn="l">
              <a:spcBef>
                <a:spcPts val="1000"/>
              </a:spcBef>
              <a:spcAft>
                <a:spcPts val="0"/>
              </a:spcAft>
              <a:buNone/>
            </a:pPr>
            <a:r>
              <a:t/>
            </a:r>
            <a:endParaRPr/>
          </a:p>
          <a:p>
            <a:pPr indent="0" lvl="0" marL="0" rtl="0" algn="ctr">
              <a:spcBef>
                <a:spcPts val="1000"/>
              </a:spcBef>
              <a:spcAft>
                <a:spcPts val="0"/>
              </a:spcAft>
              <a:buNone/>
            </a:pPr>
            <a:r>
              <a:rPr lang="en" sz="3100"/>
              <a:t>1  3  -8  0  </a:t>
            </a:r>
            <a:r>
              <a:rPr lang="en" sz="3100">
                <a:solidFill>
                  <a:schemeClr val="accent1"/>
                </a:solidFill>
              </a:rPr>
              <a:t>2</a:t>
            </a:r>
            <a:r>
              <a:rPr lang="en" sz="3100"/>
              <a:t>  1  2  3</a:t>
            </a:r>
            <a:endParaRPr sz="3100"/>
          </a:p>
          <a:p>
            <a:pPr indent="0" lvl="0" marL="0" rtl="0" algn="l">
              <a:spcBef>
                <a:spcPts val="1000"/>
              </a:spcBef>
              <a:spcAft>
                <a:spcPts val="0"/>
              </a:spcAft>
              <a:buNone/>
            </a:pPr>
            <a:r>
              <a:t/>
            </a:r>
            <a:endParaRPr b="1"/>
          </a:p>
          <a:p>
            <a:pPr indent="0" lvl="0" marL="0" rtl="0" algn="l">
              <a:spcBef>
                <a:spcPts val="1000"/>
              </a:spcBef>
              <a:spcAft>
                <a:spcPts val="0"/>
              </a:spcAft>
              <a:buNone/>
            </a:pPr>
            <a:r>
              <a:rPr b="1" lang="en"/>
              <a:t>Ý tưởng</a:t>
            </a:r>
            <a:r>
              <a:rPr lang="en"/>
              <a:t>:</a:t>
            </a:r>
            <a:endParaRPr/>
          </a:p>
          <a:p>
            <a:pPr indent="-317500" lvl="0" marL="457200" rtl="0" algn="l">
              <a:spcBef>
                <a:spcPts val="1000"/>
              </a:spcBef>
              <a:spcAft>
                <a:spcPts val="0"/>
              </a:spcAft>
              <a:buSzPts val="1400"/>
              <a:buChar char="-"/>
            </a:pPr>
            <a:r>
              <a:rPr lang="en"/>
              <a:t>Gán chồng lên các phần tử từ chỉ số 5 xuống 4, từ 6 xuống 5, 7 xuống 6.</a:t>
            </a:r>
            <a:endParaRPr/>
          </a:p>
          <a:p>
            <a:pPr indent="-317500" lvl="0" marL="457200" rtl="0" algn="l">
              <a:spcBef>
                <a:spcPts val="0"/>
              </a:spcBef>
              <a:spcAft>
                <a:spcPts val="0"/>
              </a:spcAft>
              <a:buSzPts val="1400"/>
              <a:buChar char="-"/>
            </a:pPr>
            <a:r>
              <a:rPr lang="en"/>
              <a:t>Giảm kích thước của mảng từ 8 xuống 7.</a:t>
            </a:r>
            <a:endParaRPr/>
          </a:p>
        </p:txBody>
      </p:sp>
      <p:sp>
        <p:nvSpPr>
          <p:cNvPr id="844" name="Google Shape;844;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graphicFrame>
        <p:nvGraphicFramePr>
          <p:cNvPr id="849" name="Google Shape;849;p59"/>
          <p:cNvGraphicFramePr/>
          <p:nvPr/>
        </p:nvGraphicFramePr>
        <p:xfrm>
          <a:off x="1063775" y="3982725"/>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solidFill>
                      <a:schemeClr val="dk2"/>
                    </a:solidFill>
                  </a:tcPr>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solidFill>
                      <a:schemeClr val="dk2"/>
                    </a:solidFill>
                  </a:tcPr>
                </a:tc>
                <a:tc>
                  <a:txBody>
                    <a:bodyPr/>
                    <a:lstStyle/>
                    <a:p>
                      <a:pPr indent="0" lvl="0" marL="0" rtl="0" algn="ctr">
                        <a:spcBef>
                          <a:spcPts val="0"/>
                        </a:spcBef>
                        <a:spcAft>
                          <a:spcPts val="0"/>
                        </a:spcAft>
                        <a:buNone/>
                      </a:pPr>
                      <a:r>
                        <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850" name="Google Shape;850;p59"/>
          <p:cNvSpPr txBox="1"/>
          <p:nvPr>
            <p:ph type="title"/>
          </p:nvPr>
        </p:nvSpPr>
        <p:spPr>
          <a:xfrm>
            <a:off x="410300" y="16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DELETE</a:t>
            </a:r>
            <a:endParaRPr/>
          </a:p>
        </p:txBody>
      </p:sp>
      <p:sp>
        <p:nvSpPr>
          <p:cNvPr id="851" name="Google Shape;851;p59"/>
          <p:cNvSpPr txBox="1"/>
          <p:nvPr>
            <p:ph idx="1" type="body"/>
          </p:nvPr>
        </p:nvSpPr>
        <p:spPr>
          <a:xfrm>
            <a:off x="443975" y="709000"/>
            <a:ext cx="8478600" cy="1426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Lưu dãy số trên vào một mảng kiểu nguyên a</a:t>
            </a:r>
            <a:endParaRPr/>
          </a:p>
        </p:txBody>
      </p:sp>
      <p:sp>
        <p:nvSpPr>
          <p:cNvPr id="852" name="Google Shape;852;p5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853" name="Google Shape;853;p59"/>
          <p:cNvGraphicFramePr/>
          <p:nvPr/>
        </p:nvGraphicFramePr>
        <p:xfrm>
          <a:off x="1028700" y="1175625"/>
          <a:ext cx="3000000" cy="3000000"/>
        </p:xfrm>
        <a:graphic>
          <a:graphicData uri="http://schemas.openxmlformats.org/drawingml/2006/table">
            <a:tbl>
              <a:tblPr>
                <a:noFill/>
                <a:tableStyleId>{B07683FA-E15A-4107-8D4D-58159C19E4B4}</a:tableStyleId>
              </a:tblPr>
              <a:tblGrid>
                <a:gridCol w="891550"/>
                <a:gridCol w="891550"/>
                <a:gridCol w="891550"/>
                <a:gridCol w="891550"/>
                <a:gridCol w="891550"/>
                <a:gridCol w="891550"/>
                <a:gridCol w="891550"/>
                <a:gridCol w="891550"/>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854" name="Google Shape;854;p59"/>
          <p:cNvSpPr txBox="1"/>
          <p:nvPr>
            <p:ph idx="1" type="body"/>
          </p:nvPr>
        </p:nvSpPr>
        <p:spPr>
          <a:xfrm>
            <a:off x="474475" y="2016025"/>
            <a:ext cx="6799500" cy="2130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Dời phần tử tại chỉ số 5 xuống chỉ số 4:</a:t>
            </a:r>
            <a:endParaRPr>
              <a:solidFill>
                <a:schemeClr val="accent1"/>
              </a:solidFill>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317500" lvl="0" marL="457200" rtl="0" algn="l">
              <a:spcBef>
                <a:spcPts val="1000"/>
              </a:spcBef>
              <a:spcAft>
                <a:spcPts val="0"/>
              </a:spcAft>
              <a:buSzPts val="1400"/>
              <a:buChar char="-"/>
            </a:pPr>
            <a:r>
              <a:rPr lang="en"/>
              <a:t>Dời phần tử tại chỉ số 6 xuống chỉ số 5:</a:t>
            </a:r>
            <a:endParaRPr/>
          </a:p>
        </p:txBody>
      </p:sp>
      <p:graphicFrame>
        <p:nvGraphicFramePr>
          <p:cNvPr id="855" name="Google Shape;855;p59"/>
          <p:cNvGraphicFramePr/>
          <p:nvPr/>
        </p:nvGraphicFramePr>
        <p:xfrm>
          <a:off x="1063775" y="2618050"/>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solidFill>
                      <a:schemeClr val="dk2"/>
                    </a:solidFill>
                  </a:tcPr>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solidFill>
                      <a:schemeClr val="dk2"/>
                    </a:solidFill>
                  </a:tcPr>
                </a:tc>
                <a:tc>
                  <a:txBody>
                    <a:bodyPr/>
                    <a:lstStyle/>
                    <a:p>
                      <a:pPr indent="0" lvl="0" marL="0" rtl="0" algn="ctr">
                        <a:spcBef>
                          <a:spcPts val="0"/>
                        </a:spcBef>
                        <a:spcAft>
                          <a:spcPts val="0"/>
                        </a:spcAft>
                        <a:buNone/>
                      </a:pPr>
                      <a:r>
                        <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856" name="Google Shape;856;p59"/>
          <p:cNvSpPr/>
          <p:nvPr/>
        </p:nvSpPr>
        <p:spPr>
          <a:xfrm rot="10800000">
            <a:off x="5938675" y="4596250"/>
            <a:ext cx="927600" cy="240525"/>
          </a:xfrm>
          <a:custGeom>
            <a:rect b="b" l="l" r="r" t="t"/>
            <a:pathLst>
              <a:path extrusionOk="0" h="18088" w="37715">
                <a:moveTo>
                  <a:pt x="0" y="18088"/>
                </a:moveTo>
                <a:lnTo>
                  <a:pt x="0" y="0"/>
                </a:lnTo>
                <a:lnTo>
                  <a:pt x="37715" y="0"/>
                </a:lnTo>
                <a:lnTo>
                  <a:pt x="37715" y="17318"/>
                </a:lnTo>
              </a:path>
            </a:pathLst>
          </a:custGeom>
          <a:noFill/>
          <a:ln cap="flat" cmpd="sng" w="9525">
            <a:solidFill>
              <a:schemeClr val="accent1"/>
            </a:solidFill>
            <a:prstDash val="solid"/>
            <a:round/>
            <a:headEnd len="med" w="med" type="none"/>
            <a:tailEnd len="med" w="med" type="stealth"/>
          </a:ln>
        </p:spPr>
      </p:sp>
      <p:sp>
        <p:nvSpPr>
          <p:cNvPr id="857" name="Google Shape;857;p59"/>
          <p:cNvSpPr/>
          <p:nvPr/>
        </p:nvSpPr>
        <p:spPr>
          <a:xfrm rot="10800000">
            <a:off x="5061625" y="3245762"/>
            <a:ext cx="927600" cy="240525"/>
          </a:xfrm>
          <a:custGeom>
            <a:rect b="b" l="l" r="r" t="t"/>
            <a:pathLst>
              <a:path extrusionOk="0" h="18088" w="37715">
                <a:moveTo>
                  <a:pt x="0" y="18088"/>
                </a:moveTo>
                <a:lnTo>
                  <a:pt x="0" y="0"/>
                </a:lnTo>
                <a:lnTo>
                  <a:pt x="37715" y="0"/>
                </a:lnTo>
                <a:lnTo>
                  <a:pt x="37715" y="17318"/>
                </a:lnTo>
              </a:path>
            </a:pathLst>
          </a:custGeom>
          <a:noFill/>
          <a:ln cap="flat" cmpd="sng" w="9525">
            <a:solidFill>
              <a:schemeClr val="accent1"/>
            </a:solidFill>
            <a:prstDash val="solid"/>
            <a:round/>
            <a:headEnd len="med" w="med" type="none"/>
            <a:tailEnd len="med" w="med" type="stealth"/>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24"/>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anrope ExtraBold"/>
                <a:ea typeface="Manrope ExtraBold"/>
                <a:cs typeface="Manrope ExtraBold"/>
                <a:sym typeface="Manrope ExtraBold"/>
              </a:rPr>
              <a:t>GIỚI THIỆU MÔN HỌC</a:t>
            </a:r>
            <a:endParaRPr>
              <a:latin typeface="Manrope ExtraBold"/>
              <a:ea typeface="Manrope ExtraBold"/>
              <a:cs typeface="Manrope ExtraBold"/>
              <a:sym typeface="Manrope ExtraBold"/>
            </a:endParaRPr>
          </a:p>
        </p:txBody>
      </p:sp>
      <p:sp>
        <p:nvSpPr>
          <p:cNvPr id="359" name="Google Shape;359;p24"/>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360" name="Google Shape;360;p24"/>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361" name="Google Shape;361;p24"/>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
        <p:nvSpPr>
          <p:cNvPr id="362" name="Google Shape;362;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 name="Shape 861"/>
        <p:cNvGrpSpPr/>
        <p:nvPr/>
      </p:nvGrpSpPr>
      <p:grpSpPr>
        <a:xfrm>
          <a:off x="0" y="0"/>
          <a:ext cx="0" cy="0"/>
          <a:chOff x="0" y="0"/>
          <a:chExt cx="0" cy="0"/>
        </a:xfrm>
      </p:grpSpPr>
      <p:sp>
        <p:nvSpPr>
          <p:cNvPr id="862" name="Google Shape;862;p60"/>
          <p:cNvSpPr txBox="1"/>
          <p:nvPr>
            <p:ph idx="1" type="body"/>
          </p:nvPr>
        </p:nvSpPr>
        <p:spPr>
          <a:xfrm>
            <a:off x="443975" y="709000"/>
            <a:ext cx="8478600" cy="1426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Dời phần tử tại chỉ số 7 xuống chỉ số 6:</a:t>
            </a:r>
            <a:endParaRPr>
              <a:solidFill>
                <a:schemeClr val="accent1"/>
              </a:solidFill>
            </a:endParaRPr>
          </a:p>
          <a:p>
            <a:pPr indent="0" lvl="0" marL="457200" rtl="0" algn="l">
              <a:spcBef>
                <a:spcPts val="1000"/>
              </a:spcBef>
              <a:spcAft>
                <a:spcPts val="1000"/>
              </a:spcAft>
              <a:buNone/>
            </a:pPr>
            <a:r>
              <a:t/>
            </a:r>
            <a:endParaRPr/>
          </a:p>
        </p:txBody>
      </p:sp>
      <p:graphicFrame>
        <p:nvGraphicFramePr>
          <p:cNvPr id="863" name="Google Shape;863;p60"/>
          <p:cNvGraphicFramePr/>
          <p:nvPr/>
        </p:nvGraphicFramePr>
        <p:xfrm>
          <a:off x="1063775" y="1163325"/>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solidFill>
                      <a:schemeClr val="dk2"/>
                    </a:solidFill>
                  </a:tcPr>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7</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solidFill>
                      <a:schemeClr val="dk2"/>
                    </a:solidFill>
                  </a:tcPr>
                </a:tc>
                <a:tc>
                  <a:txBody>
                    <a:bodyPr/>
                    <a:lstStyle/>
                    <a:p>
                      <a:pPr indent="0" lvl="0" marL="0" rtl="0" algn="ctr">
                        <a:spcBef>
                          <a:spcPts val="0"/>
                        </a:spcBef>
                        <a:spcAft>
                          <a:spcPts val="0"/>
                        </a:spcAft>
                        <a:buNone/>
                      </a:pPr>
                      <a:r>
                        <a:t/>
                      </a:r>
                      <a:endParaRPr b="1">
                        <a:latin typeface="Manrope"/>
                        <a:ea typeface="Manrope"/>
                        <a:cs typeface="Manrope"/>
                        <a:sym typeface="Manrope"/>
                      </a:endParaRPr>
                    </a:p>
                  </a:txBody>
                  <a:tcPr marT="91425" marB="91425" marR="91425" marL="91425"/>
                </a:tc>
              </a:tr>
            </a:tbl>
          </a:graphicData>
        </a:graphic>
      </p:graphicFrame>
      <p:sp>
        <p:nvSpPr>
          <p:cNvPr id="864" name="Google Shape;864;p60"/>
          <p:cNvSpPr txBox="1"/>
          <p:nvPr>
            <p:ph type="title"/>
          </p:nvPr>
        </p:nvSpPr>
        <p:spPr>
          <a:xfrm>
            <a:off x="410300" y="16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DELETE</a:t>
            </a:r>
            <a:endParaRPr/>
          </a:p>
        </p:txBody>
      </p:sp>
      <p:sp>
        <p:nvSpPr>
          <p:cNvPr id="865" name="Google Shape;865;p6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66" name="Google Shape;866;p60"/>
          <p:cNvSpPr txBox="1"/>
          <p:nvPr>
            <p:ph idx="1" type="body"/>
          </p:nvPr>
        </p:nvSpPr>
        <p:spPr>
          <a:xfrm>
            <a:off x="474475" y="1939825"/>
            <a:ext cx="6799500" cy="439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Giảm kích thước mảng từ 8 xuống 7 </a:t>
            </a:r>
            <a:endParaRPr/>
          </a:p>
        </p:txBody>
      </p:sp>
      <p:sp>
        <p:nvSpPr>
          <p:cNvPr id="867" name="Google Shape;867;p60"/>
          <p:cNvSpPr/>
          <p:nvPr/>
        </p:nvSpPr>
        <p:spPr>
          <a:xfrm rot="10800000">
            <a:off x="6853111" y="1776850"/>
            <a:ext cx="869614" cy="240525"/>
          </a:xfrm>
          <a:custGeom>
            <a:rect b="b" l="l" r="r" t="t"/>
            <a:pathLst>
              <a:path extrusionOk="0" h="18088" w="37715">
                <a:moveTo>
                  <a:pt x="0" y="18088"/>
                </a:moveTo>
                <a:lnTo>
                  <a:pt x="0" y="0"/>
                </a:lnTo>
                <a:lnTo>
                  <a:pt x="37715" y="0"/>
                </a:lnTo>
                <a:lnTo>
                  <a:pt x="37715" y="17318"/>
                </a:lnTo>
              </a:path>
            </a:pathLst>
          </a:custGeom>
          <a:noFill/>
          <a:ln cap="flat" cmpd="sng" w="9525">
            <a:solidFill>
              <a:schemeClr val="accent1"/>
            </a:solidFill>
            <a:prstDash val="solid"/>
            <a:round/>
            <a:headEnd len="med" w="med" type="none"/>
            <a:tailEnd len="med" w="med" type="stealth"/>
          </a:ln>
        </p:spPr>
      </p:sp>
      <p:graphicFrame>
        <p:nvGraphicFramePr>
          <p:cNvPr id="868" name="Google Shape;868;p60"/>
          <p:cNvGraphicFramePr/>
          <p:nvPr/>
        </p:nvGraphicFramePr>
        <p:xfrm>
          <a:off x="1063775" y="2455825"/>
          <a:ext cx="3000000" cy="3000000"/>
        </p:xfrm>
        <a:graphic>
          <a:graphicData uri="http://schemas.openxmlformats.org/drawingml/2006/table">
            <a:tbl>
              <a:tblPr>
                <a:noFill/>
                <a:tableStyleId>{B07683FA-E15A-4107-8D4D-58159C19E4B4}</a:tableStyleId>
              </a:tblPr>
              <a:tblGrid>
                <a:gridCol w="887175"/>
                <a:gridCol w="887175"/>
                <a:gridCol w="887175"/>
                <a:gridCol w="887175"/>
                <a:gridCol w="887175"/>
                <a:gridCol w="887175"/>
                <a:gridCol w="887175"/>
              </a:tblGrid>
              <a:tr h="272700">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0</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1</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2</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3</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4</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5</a:t>
                      </a:r>
                      <a:endParaRPr sz="800">
                        <a:latin typeface="Manrope ExtraLight"/>
                        <a:ea typeface="Manrope ExtraLight"/>
                        <a:cs typeface="Manrope ExtraLight"/>
                        <a:sym typeface="Manrope ExtraLight"/>
                      </a:endParaRPr>
                    </a:p>
                  </a:txBody>
                  <a:tcPr marT="91425" marB="91425" marR="91425" marL="91425"/>
                </a:tc>
                <a:tc>
                  <a:txBody>
                    <a:bodyPr/>
                    <a:lstStyle/>
                    <a:p>
                      <a:pPr indent="0" lvl="0" marL="0" rtl="0" algn="ctr">
                        <a:spcBef>
                          <a:spcPts val="0"/>
                        </a:spcBef>
                        <a:spcAft>
                          <a:spcPts val="0"/>
                        </a:spcAft>
                        <a:buNone/>
                      </a:pPr>
                      <a:r>
                        <a:rPr lang="en" sz="800">
                          <a:latin typeface="Manrope ExtraLight"/>
                          <a:ea typeface="Manrope ExtraLight"/>
                          <a:cs typeface="Manrope ExtraLight"/>
                          <a:sym typeface="Manrope ExtraLight"/>
                        </a:rPr>
                        <a:t>6</a:t>
                      </a:r>
                      <a:endParaRPr sz="800">
                        <a:latin typeface="Manrope ExtraLight"/>
                        <a:ea typeface="Manrope ExtraLight"/>
                        <a:cs typeface="Manrope ExtraLight"/>
                        <a:sym typeface="Manrope ExtraLight"/>
                      </a:endParaRPr>
                    </a:p>
                  </a:txBody>
                  <a:tcPr marT="91425" marB="91425" marR="91425" marL="91425"/>
                </a:tc>
              </a:tr>
              <a:tr h="381000">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-8</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0</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1</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2</a:t>
                      </a:r>
                      <a:endParaRPr b="1">
                        <a:latin typeface="Manrope"/>
                        <a:ea typeface="Manrope"/>
                        <a:cs typeface="Manrope"/>
                        <a:sym typeface="Manrope"/>
                      </a:endParaRPr>
                    </a:p>
                  </a:txBody>
                  <a:tcPr marT="91425" marB="91425" marR="91425" marL="91425"/>
                </a:tc>
                <a:tc>
                  <a:txBody>
                    <a:bodyPr/>
                    <a:lstStyle/>
                    <a:p>
                      <a:pPr indent="0" lvl="0" marL="0" rtl="0" algn="ctr">
                        <a:spcBef>
                          <a:spcPts val="0"/>
                        </a:spcBef>
                        <a:spcAft>
                          <a:spcPts val="0"/>
                        </a:spcAft>
                        <a:buNone/>
                      </a:pPr>
                      <a:r>
                        <a:rPr b="1" lang="en">
                          <a:latin typeface="Manrope"/>
                          <a:ea typeface="Manrope"/>
                          <a:cs typeface="Manrope"/>
                          <a:sym typeface="Manrope"/>
                        </a:rPr>
                        <a:t>3</a:t>
                      </a:r>
                      <a:endParaRPr b="1">
                        <a:latin typeface="Manrope"/>
                        <a:ea typeface="Manrope"/>
                        <a:cs typeface="Manrope"/>
                        <a:sym typeface="Manrope"/>
                      </a:endParaRPr>
                    </a:p>
                  </a:txBody>
                  <a:tcPr marT="91425" marB="91425" marR="91425" marL="91425"/>
                </a:tc>
              </a:tr>
            </a:tbl>
          </a:graphicData>
        </a:graphic>
      </p:graphicFrame>
      <p:sp>
        <p:nvSpPr>
          <p:cNvPr id="869" name="Google Shape;869;p60"/>
          <p:cNvSpPr txBox="1"/>
          <p:nvPr>
            <p:ph idx="1" type="body"/>
          </p:nvPr>
        </p:nvSpPr>
        <p:spPr>
          <a:xfrm>
            <a:off x="483800" y="3278175"/>
            <a:ext cx="8359500" cy="1801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Vậy ta đã được mảng xoá phần tử tại chỉ số 4.</a:t>
            </a:r>
            <a:endParaRPr/>
          </a:p>
          <a:p>
            <a:pPr indent="0" lvl="0" marL="457200" rtl="0" algn="l">
              <a:spcBef>
                <a:spcPts val="1000"/>
              </a:spcBef>
              <a:spcAft>
                <a:spcPts val="0"/>
              </a:spcAft>
              <a:buNone/>
            </a:pPr>
            <a:r>
              <a:rPr b="1" lang="en"/>
              <a:t>Chú ý</a:t>
            </a:r>
            <a:r>
              <a:rPr lang="en"/>
              <a:t>: Giống như phần insert ở trên, việc “di dời” cũng không thực sự đúng với minh hoạ của hình ảnh. Trong C, ta dùng phép gán đè lên các phần tử trước đó, rồi sau đó giảm biến kích thước mảng đi 1.</a:t>
            </a:r>
            <a:endParaRPr/>
          </a:p>
          <a:p>
            <a:pPr indent="0" lvl="0" marL="457200" rtl="0" algn="l">
              <a:spcBef>
                <a:spcPts val="1000"/>
              </a:spcBef>
              <a:spcAft>
                <a:spcPts val="1000"/>
              </a:spcAft>
              <a:buNone/>
            </a:pPr>
            <a:r>
              <a:rPr b="1" lang="en" sz="1600">
                <a:solidFill>
                  <a:schemeClr val="accent1"/>
                </a:solidFill>
              </a:rPr>
              <a:t>Câu hỏi:</a:t>
            </a:r>
            <a:r>
              <a:rPr lang="en" sz="1600">
                <a:solidFill>
                  <a:schemeClr val="accent1"/>
                </a:solidFill>
              </a:rPr>
              <a:t> Nếu muốn xoá phần tử ở đầu hoặc cuối mảng, ta thực hiện thế nào?</a:t>
            </a:r>
            <a:endParaRPr sz="1600">
              <a:solidFill>
                <a:schemeClr val="accent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61"/>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BÀI TẬP TẠI LỚP</a:t>
            </a:r>
            <a:endParaRPr b="1">
              <a:latin typeface="Manrope"/>
              <a:ea typeface="Manrope"/>
              <a:cs typeface="Manrope"/>
              <a:sym typeface="Manrope"/>
            </a:endParaRPr>
          </a:p>
          <a:p>
            <a:pPr indent="0" lvl="0" marL="0" rtl="0" algn="l">
              <a:spcBef>
                <a:spcPts val="0"/>
              </a:spcBef>
              <a:spcAft>
                <a:spcPts val="0"/>
              </a:spcAft>
              <a:buNone/>
            </a:pPr>
            <a:r>
              <a:t/>
            </a:r>
            <a:endParaRPr b="1" sz="2000">
              <a:latin typeface="Manrope"/>
              <a:ea typeface="Manrope"/>
              <a:cs typeface="Manrope"/>
              <a:sym typeface="Manrope"/>
            </a:endParaRPr>
          </a:p>
          <a:p>
            <a:pPr indent="0" lvl="0" marL="0" rtl="0" algn="l">
              <a:spcBef>
                <a:spcPts val="0"/>
              </a:spcBef>
              <a:spcAft>
                <a:spcPts val="0"/>
              </a:spcAft>
              <a:buNone/>
            </a:pPr>
            <a:r>
              <a:rPr lang="en" sz="2000">
                <a:latin typeface="Manrope Light"/>
                <a:ea typeface="Manrope Light"/>
                <a:cs typeface="Manrope Light"/>
                <a:sym typeface="Manrope Light"/>
              </a:rPr>
              <a:t>SEARCH - INSERT - DELETE</a:t>
            </a:r>
            <a:endParaRPr sz="2000">
              <a:latin typeface="Manrope Light"/>
              <a:ea typeface="Manrope Light"/>
              <a:cs typeface="Manrope Light"/>
              <a:sym typeface="Manrope Light"/>
            </a:endParaRPr>
          </a:p>
        </p:txBody>
      </p:sp>
      <p:sp>
        <p:nvSpPr>
          <p:cNvPr id="875" name="Google Shape;875;p61"/>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cxnSp>
        <p:nvCxnSpPr>
          <p:cNvPr id="876" name="Google Shape;876;p61"/>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877" name="Google Shape;877;p61"/>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
        <p:nvSpPr>
          <p:cNvPr id="878" name="Google Shape;878;p6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62"/>
          <p:cNvSpPr txBox="1"/>
          <p:nvPr>
            <p:ph type="title"/>
          </p:nvPr>
        </p:nvSpPr>
        <p:spPr>
          <a:xfrm>
            <a:off x="258925" y="336125"/>
            <a:ext cx="78687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TẠI LỚP 1</a:t>
            </a:r>
            <a:endParaRPr b="1" sz="3200">
              <a:latin typeface="Manrope"/>
              <a:ea typeface="Manrope"/>
              <a:cs typeface="Manrope"/>
              <a:sym typeface="Manrope"/>
            </a:endParaRPr>
          </a:p>
        </p:txBody>
      </p:sp>
      <p:sp>
        <p:nvSpPr>
          <p:cNvPr id="884" name="Google Shape;884;p6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85" name="Google Shape;885;p62"/>
          <p:cNvSpPr txBox="1"/>
          <p:nvPr/>
        </p:nvSpPr>
        <p:spPr>
          <a:xfrm>
            <a:off x="258925" y="1043525"/>
            <a:ext cx="3899100" cy="378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333333"/>
                </a:solidFill>
                <a:latin typeface="Manrope"/>
                <a:ea typeface="Manrope"/>
                <a:cs typeface="Manrope"/>
                <a:sym typeface="Manrope"/>
              </a:rPr>
              <a:t>Hoàn thành hàm </a:t>
            </a:r>
            <a:r>
              <a:rPr b="1" lang="en" sz="1700">
                <a:solidFill>
                  <a:srgbClr val="4A86E8"/>
                </a:solidFill>
                <a:latin typeface="Manrope"/>
                <a:ea typeface="Manrope"/>
                <a:cs typeface="Manrope"/>
                <a:sym typeface="Manrope"/>
              </a:rPr>
              <a:t>searchArray</a:t>
            </a:r>
            <a:r>
              <a:rPr lang="en" sz="1700">
                <a:solidFill>
                  <a:srgbClr val="333333"/>
                </a:solidFill>
                <a:latin typeface="Manrope"/>
                <a:ea typeface="Manrope"/>
                <a:cs typeface="Manrope"/>
                <a:sym typeface="Manrope"/>
              </a:rPr>
              <a:t> với chức năng tìm kiếm một phần tử số có xuất hiện trong mảng hay không, nếu có thì xuất ra chỉ số (index) </a:t>
            </a:r>
            <a:r>
              <a:rPr lang="en" sz="1700">
                <a:solidFill>
                  <a:srgbClr val="333333"/>
                </a:solidFill>
                <a:latin typeface="Manrope"/>
                <a:ea typeface="Manrope"/>
                <a:cs typeface="Manrope"/>
                <a:sym typeface="Manrope"/>
              </a:rPr>
              <a:t>đầu tiên tìm được</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INPUT: </a:t>
            </a:r>
            <a:r>
              <a:rPr lang="en" sz="1700">
                <a:solidFill>
                  <a:srgbClr val="333333"/>
                </a:solidFill>
                <a:latin typeface="Manrope"/>
                <a:ea typeface="Manrope"/>
                <a:cs typeface="Manrope"/>
                <a:sym typeface="Manrope"/>
              </a:rPr>
              <a:t>Mảng số nguyên </a:t>
            </a:r>
            <a:r>
              <a:rPr lang="en" sz="1700">
                <a:solidFill>
                  <a:schemeClr val="accent1"/>
                </a:solidFill>
                <a:latin typeface="Manrope"/>
                <a:ea typeface="Manrope"/>
                <a:cs typeface="Manrope"/>
                <a:sym typeface="Manrope"/>
              </a:rPr>
              <a:t>arr</a:t>
            </a:r>
            <a:r>
              <a:rPr lang="en" sz="1700">
                <a:solidFill>
                  <a:srgbClr val="333333"/>
                </a:solidFill>
                <a:latin typeface="Manrope"/>
                <a:ea typeface="Manrope"/>
                <a:cs typeface="Manrope"/>
                <a:sym typeface="Manrope"/>
              </a:rPr>
              <a:t> có kích thước </a:t>
            </a:r>
            <a:r>
              <a:rPr lang="en" sz="1700">
                <a:solidFill>
                  <a:schemeClr val="accent1"/>
                </a:solidFill>
                <a:latin typeface="Manrope"/>
                <a:ea typeface="Manrope"/>
                <a:cs typeface="Manrope"/>
                <a:sym typeface="Manrope"/>
              </a:rPr>
              <a:t>n</a:t>
            </a:r>
            <a:r>
              <a:rPr lang="en" sz="1700">
                <a:solidFill>
                  <a:srgbClr val="333333"/>
                </a:solidFill>
                <a:latin typeface="Manrope"/>
                <a:ea typeface="Manrope"/>
                <a:cs typeface="Manrope"/>
                <a:sym typeface="Manrope"/>
              </a:rPr>
              <a:t> và số nguyên </a:t>
            </a:r>
            <a:r>
              <a:rPr lang="en" sz="1700">
                <a:solidFill>
                  <a:schemeClr val="accent1"/>
                </a:solidFill>
                <a:latin typeface="Manrope"/>
                <a:ea typeface="Manrope"/>
                <a:cs typeface="Manrope"/>
                <a:sym typeface="Manrope"/>
              </a:rPr>
              <a:t>value</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Tìm được tại chỉ số tương ứng hoặc không tìm được</a:t>
            </a:r>
            <a:endParaRPr sz="1700">
              <a:solidFill>
                <a:srgbClr val="333333"/>
              </a:solidFill>
              <a:latin typeface="Manrope"/>
              <a:ea typeface="Manrope"/>
              <a:cs typeface="Manrope"/>
              <a:sym typeface="Manrope"/>
            </a:endParaRPr>
          </a:p>
        </p:txBody>
      </p:sp>
      <p:sp>
        <p:nvSpPr>
          <p:cNvPr id="886" name="Google Shape;886;p62"/>
          <p:cNvSpPr txBox="1"/>
          <p:nvPr/>
        </p:nvSpPr>
        <p:spPr>
          <a:xfrm>
            <a:off x="4731975" y="877025"/>
            <a:ext cx="4059900" cy="37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333333"/>
                </a:solidFill>
                <a:latin typeface="Consolas"/>
                <a:ea typeface="Consolas"/>
                <a:cs typeface="Consolas"/>
                <a:sym typeface="Consolas"/>
              </a:rPr>
              <a:t>#include &lt;stdio.h&gt;</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int searchArray(int arr[], int n, int value) {</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int index = -1;</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return index;</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int main() {</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int n;</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int arr[];</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int value;</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a:t>
            </a:r>
            <a:r>
              <a:rPr lang="en" sz="1100">
                <a:solidFill>
                  <a:schemeClr val="accent1"/>
                </a:solidFill>
                <a:latin typeface="Consolas"/>
                <a:ea typeface="Consolas"/>
                <a:cs typeface="Consolas"/>
                <a:sym typeface="Consolas"/>
              </a:rPr>
              <a:t>//Input arr and value</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int index = searchArray(a</a:t>
            </a:r>
            <a:r>
              <a:rPr lang="en" sz="1100">
                <a:solidFill>
                  <a:srgbClr val="333333"/>
                </a:solidFill>
                <a:latin typeface="Consolas"/>
                <a:ea typeface="Consolas"/>
                <a:cs typeface="Consolas"/>
                <a:sym typeface="Consolas"/>
              </a:rPr>
              <a:t>rr</a:t>
            </a:r>
            <a:r>
              <a:rPr lang="en" sz="1100">
                <a:solidFill>
                  <a:srgbClr val="333333"/>
                </a:solidFill>
                <a:latin typeface="Consolas"/>
                <a:ea typeface="Consolas"/>
                <a:cs typeface="Consolas"/>
                <a:sym typeface="Consolas"/>
              </a:rPr>
              <a:t>, n, value);</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if (index == -1)</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printf("Not found!");</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else</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printf("Found %d at %d", value, index);</a:t>
            </a:r>
            <a:endParaRPr sz="1100">
              <a:solidFill>
                <a:srgbClr val="333333"/>
              </a:solidFill>
              <a:latin typeface="Consolas"/>
              <a:ea typeface="Consolas"/>
              <a:cs typeface="Consolas"/>
              <a:sym typeface="Consolas"/>
            </a:endParaRPr>
          </a:p>
          <a:p>
            <a:pPr indent="0" lvl="0" marL="88900" marR="88900" rtl="0" algn="l">
              <a:lnSpc>
                <a:spcPct val="142857"/>
              </a:lnSpc>
              <a:spcBef>
                <a:spcPts val="0"/>
              </a:spcBef>
              <a:spcAft>
                <a:spcPts val="0"/>
              </a:spcAft>
              <a:buNone/>
            </a:pPr>
            <a:r>
              <a:rPr lang="en" sz="1100">
                <a:solidFill>
                  <a:srgbClr val="333333"/>
                </a:solidFill>
                <a:latin typeface="Consolas"/>
                <a:ea typeface="Consolas"/>
                <a:cs typeface="Consolas"/>
                <a:sym typeface="Consolas"/>
              </a:rPr>
              <a:t>}</a:t>
            </a:r>
            <a:endParaRPr sz="1100">
              <a:solidFill>
                <a:srgbClr val="333333"/>
              </a:solidFill>
              <a:latin typeface="Consolas"/>
              <a:ea typeface="Consolas"/>
              <a:cs typeface="Consolas"/>
              <a:sym typeface="Consolas"/>
            </a:endParaRPr>
          </a:p>
          <a:p>
            <a:pPr indent="0" lvl="0" marL="0" rtl="0" algn="l">
              <a:spcBef>
                <a:spcPts val="800"/>
              </a:spcBef>
              <a:spcAft>
                <a:spcPts val="0"/>
              </a:spcAft>
              <a:buNone/>
            </a:pPr>
            <a:r>
              <a:t/>
            </a:r>
            <a:endParaRPr sz="1500">
              <a:latin typeface="Golos Text"/>
              <a:ea typeface="Golos Text"/>
              <a:cs typeface="Golos Text"/>
              <a:sym typeface="Golos Text"/>
            </a:endParaRPr>
          </a:p>
        </p:txBody>
      </p:sp>
      <p:sp>
        <p:nvSpPr>
          <p:cNvPr id="887" name="Google Shape;887;p62"/>
          <p:cNvSpPr/>
          <p:nvPr/>
        </p:nvSpPr>
        <p:spPr>
          <a:xfrm>
            <a:off x="7601550" y="4097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SEARCH</a:t>
            </a:r>
            <a:endParaRPr>
              <a:solidFill>
                <a:schemeClr val="lt2"/>
              </a:solidFill>
              <a:latin typeface="Golos Text"/>
              <a:ea typeface="Golos Text"/>
              <a:cs typeface="Golos Text"/>
              <a:sym typeface="Golos Tex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 name="Shape 891"/>
        <p:cNvGrpSpPr/>
        <p:nvPr/>
      </p:nvGrpSpPr>
      <p:grpSpPr>
        <a:xfrm>
          <a:off x="0" y="0"/>
          <a:ext cx="0" cy="0"/>
          <a:chOff x="0" y="0"/>
          <a:chExt cx="0" cy="0"/>
        </a:xfrm>
      </p:grpSpPr>
      <p:sp>
        <p:nvSpPr>
          <p:cNvPr id="892" name="Google Shape;892;p63"/>
          <p:cNvSpPr txBox="1"/>
          <p:nvPr>
            <p:ph type="title"/>
          </p:nvPr>
        </p:nvSpPr>
        <p:spPr>
          <a:xfrm>
            <a:off x="382950" y="584775"/>
            <a:ext cx="56592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TEST CASE BÀI TẬP TẠI LỚP 1</a:t>
            </a:r>
            <a:endParaRPr b="1">
              <a:latin typeface="Manrope"/>
              <a:ea typeface="Manrope"/>
              <a:cs typeface="Manrope"/>
              <a:sym typeface="Manrope"/>
            </a:endParaRPr>
          </a:p>
        </p:txBody>
      </p:sp>
      <p:sp>
        <p:nvSpPr>
          <p:cNvPr id="893" name="Google Shape;893;p6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894" name="Google Shape;894;p63"/>
          <p:cNvGraphicFramePr/>
          <p:nvPr/>
        </p:nvGraphicFramePr>
        <p:xfrm>
          <a:off x="382950" y="1537225"/>
          <a:ext cx="3000000" cy="3000000"/>
        </p:xfrm>
        <a:graphic>
          <a:graphicData uri="http://schemas.openxmlformats.org/drawingml/2006/table">
            <a:tbl>
              <a:tblPr>
                <a:noFill/>
                <a:tableStyleId>{B07683FA-E15A-4107-8D4D-58159C19E4B4}</a:tableStyleId>
              </a:tblPr>
              <a:tblGrid>
                <a:gridCol w="1092625"/>
                <a:gridCol w="3518225"/>
                <a:gridCol w="3767250"/>
              </a:tblGrid>
              <a:tr h="381000">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381000">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3</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2 -3 7</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7</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rgbClr val="333333"/>
                          </a:solidFill>
                          <a:latin typeface="Consolas"/>
                          <a:ea typeface="Consolas"/>
                          <a:cs typeface="Consolas"/>
                          <a:sym typeface="Consolas"/>
                        </a:rPr>
                        <a:t>Found 7 at 2</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6</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1 1 1 1 2 1</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1</a:t>
                      </a:r>
                      <a:endParaRPr sz="1100">
                        <a:latin typeface="Consolas"/>
                        <a:ea typeface="Consolas"/>
                        <a:cs typeface="Consolas"/>
                        <a:sym typeface="Consolas"/>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Found 1 at 0</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3</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9</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1 2 2 4 2 1 4 -4 9</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-4</a:t>
                      </a:r>
                      <a:endParaRPr sz="1100">
                        <a:latin typeface="Consolas"/>
                        <a:ea typeface="Consolas"/>
                        <a:cs typeface="Consolas"/>
                        <a:sym typeface="Consolas"/>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Found -4 at 7</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4</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9</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0 1 1 0 1 1 0 1 0 </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2</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rgbClr val="333333"/>
                          </a:solidFill>
                          <a:latin typeface="Consolas"/>
                          <a:ea typeface="Consolas"/>
                          <a:cs typeface="Consolas"/>
                          <a:sym typeface="Consolas"/>
                        </a:rPr>
                        <a:t>Not found!</a:t>
                      </a:r>
                      <a:endParaRPr sz="1100">
                        <a:latin typeface="Consolas"/>
                        <a:ea typeface="Consolas"/>
                        <a:cs typeface="Consolas"/>
                        <a:sym typeface="Consolas"/>
                      </a:endParaRPr>
                    </a:p>
                  </a:txBody>
                  <a:tcPr marT="91425" marB="91425" marR="91425" marL="91425"/>
                </a:tc>
              </a:tr>
            </a:tbl>
          </a:graphicData>
        </a:graphic>
      </p:graphicFrame>
      <p:graphicFrame>
        <p:nvGraphicFramePr>
          <p:cNvPr id="895" name="Google Shape;895;p63"/>
          <p:cNvGraphicFramePr/>
          <p:nvPr/>
        </p:nvGraphicFramePr>
        <p:xfrm>
          <a:off x="6219900" y="448913"/>
          <a:ext cx="3000000" cy="3000000"/>
        </p:xfrm>
        <a:graphic>
          <a:graphicData uri="http://schemas.openxmlformats.org/drawingml/2006/table">
            <a:tbl>
              <a:tblPr>
                <a:noFill/>
                <a:tableStyleId>{B07683FA-E15A-4107-8D4D-58159C19E4B4}</a:tableStyleId>
              </a:tblPr>
              <a:tblGrid>
                <a:gridCol w="643000"/>
                <a:gridCol w="643000"/>
                <a:gridCol w="643000"/>
                <a:gridCol w="643000"/>
              </a:tblGrid>
              <a:tr h="381000">
                <a:tc rowSpan="2">
                  <a:txBody>
                    <a:bodyPr/>
                    <a:lstStyle/>
                    <a:p>
                      <a:pPr indent="0" lvl="0" marL="0" rtl="0" algn="ctr">
                        <a:spcBef>
                          <a:spcPts val="0"/>
                        </a:spcBef>
                        <a:spcAft>
                          <a:spcPts val="0"/>
                        </a:spcAft>
                        <a:buNone/>
                      </a:pPr>
                      <a:r>
                        <a:rPr lang="en">
                          <a:solidFill>
                            <a:srgbClr val="9900FF"/>
                          </a:solidFill>
                          <a:latin typeface="Courier New"/>
                          <a:ea typeface="Courier New"/>
                          <a:cs typeface="Courier New"/>
                          <a:sym typeface="Courier New"/>
                        </a:rPr>
                        <a:t>arr</a:t>
                      </a:r>
                      <a:endParaRPr>
                        <a:solidFill>
                          <a:srgbClr val="9900FF"/>
                        </a:solidFill>
                        <a:latin typeface="Courier New"/>
                        <a:ea typeface="Courier New"/>
                        <a:cs typeface="Courier New"/>
                        <a:sym typeface="Courier New"/>
                      </a:endParaRPr>
                    </a:p>
                  </a:txBody>
                  <a:tcPr marT="91425" marB="91425" marR="91425" marL="91425" anchor="ctr"/>
                </a:tc>
                <a:tc>
                  <a:txBody>
                    <a:bodyPr/>
                    <a:lstStyle/>
                    <a:p>
                      <a:pPr indent="0" lvl="0" marL="0" rtl="0" algn="ctr">
                        <a:spcBef>
                          <a:spcPts val="0"/>
                        </a:spcBef>
                        <a:spcAft>
                          <a:spcPts val="0"/>
                        </a:spcAft>
                        <a:buNone/>
                      </a:pPr>
                      <a:r>
                        <a:rPr lang="en">
                          <a:solidFill>
                            <a:schemeClr val="accent1"/>
                          </a:solidFill>
                          <a:latin typeface="Courier New"/>
                          <a:ea typeface="Courier New"/>
                          <a:cs typeface="Courier New"/>
                          <a:sym typeface="Courier New"/>
                        </a:rPr>
                        <a:t>0</a:t>
                      </a:r>
                      <a:endParaRPr>
                        <a:solidFill>
                          <a:schemeClr val="accent1"/>
                        </a:solidFill>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lang="en">
                          <a:solidFill>
                            <a:schemeClr val="accent1"/>
                          </a:solidFill>
                          <a:latin typeface="Courier New"/>
                          <a:ea typeface="Courier New"/>
                          <a:cs typeface="Courier New"/>
                          <a:sym typeface="Courier New"/>
                        </a:rPr>
                        <a:t>1</a:t>
                      </a:r>
                      <a:endParaRPr>
                        <a:solidFill>
                          <a:schemeClr val="accent1"/>
                        </a:solidFill>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lang="en">
                          <a:solidFill>
                            <a:schemeClr val="accent1"/>
                          </a:solidFill>
                          <a:latin typeface="Courier New"/>
                          <a:ea typeface="Courier New"/>
                          <a:cs typeface="Courier New"/>
                          <a:sym typeface="Courier New"/>
                        </a:rPr>
                        <a:t>2</a:t>
                      </a:r>
                      <a:endParaRPr>
                        <a:solidFill>
                          <a:schemeClr val="accent1"/>
                        </a:solidFill>
                        <a:latin typeface="Courier New"/>
                        <a:ea typeface="Courier New"/>
                        <a:cs typeface="Courier New"/>
                        <a:sym typeface="Courier New"/>
                      </a:endParaRPr>
                    </a:p>
                  </a:txBody>
                  <a:tcPr marT="91425" marB="91425" marR="91425" marL="91425">
                    <a:solidFill>
                      <a:schemeClr val="accent2"/>
                    </a:solidFill>
                  </a:tcPr>
                </a:tc>
              </a:tr>
              <a:tr h="381000">
                <a:tc vMerge="1"/>
                <a:tc>
                  <a:txBody>
                    <a:bodyPr/>
                    <a:lstStyle/>
                    <a:p>
                      <a:pPr indent="0" lvl="0" marL="0" rtl="0" algn="ctr">
                        <a:spcBef>
                          <a:spcPts val="0"/>
                        </a:spcBef>
                        <a:spcAft>
                          <a:spcPts val="0"/>
                        </a:spcAft>
                        <a:buNone/>
                      </a:pPr>
                      <a:r>
                        <a:rPr lang="en">
                          <a:latin typeface="Courier New"/>
                          <a:ea typeface="Courier New"/>
                          <a:cs typeface="Courier New"/>
                          <a:sym typeface="Courier New"/>
                        </a:rPr>
                        <a:t>2</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lang="en">
                          <a:latin typeface="Courier New"/>
                          <a:ea typeface="Courier New"/>
                          <a:cs typeface="Courier New"/>
                          <a:sym typeface="Courier New"/>
                        </a:rPr>
                        <a:t>-3</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lang="en">
                          <a:latin typeface="Courier New"/>
                          <a:ea typeface="Courier New"/>
                          <a:cs typeface="Courier New"/>
                          <a:sym typeface="Courier New"/>
                        </a:rPr>
                        <a:t>7</a:t>
                      </a:r>
                      <a:endParaRPr>
                        <a:latin typeface="Courier New"/>
                        <a:ea typeface="Courier New"/>
                        <a:cs typeface="Courier New"/>
                        <a:sym typeface="Courier New"/>
                      </a:endParaRPr>
                    </a:p>
                  </a:txBody>
                  <a:tcPr marT="91425" marB="91425" marR="91425" marL="91425">
                    <a:solidFill>
                      <a:schemeClr val="accent2"/>
                    </a:solidFill>
                  </a:tcPr>
                </a:tc>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sp>
        <p:nvSpPr>
          <p:cNvPr id="900" name="Google Shape;900;p64"/>
          <p:cNvSpPr txBox="1"/>
          <p:nvPr>
            <p:ph type="title"/>
          </p:nvPr>
        </p:nvSpPr>
        <p:spPr>
          <a:xfrm>
            <a:off x="258925" y="336125"/>
            <a:ext cx="78687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TẠI LỚP 2</a:t>
            </a:r>
            <a:endParaRPr b="1" sz="3200">
              <a:latin typeface="Manrope"/>
              <a:ea typeface="Manrope"/>
              <a:cs typeface="Manrope"/>
              <a:sym typeface="Manrope"/>
            </a:endParaRPr>
          </a:p>
        </p:txBody>
      </p:sp>
      <p:sp>
        <p:nvSpPr>
          <p:cNvPr id="901" name="Google Shape;901;p6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02" name="Google Shape;902;p64"/>
          <p:cNvSpPr txBox="1"/>
          <p:nvPr/>
        </p:nvSpPr>
        <p:spPr>
          <a:xfrm>
            <a:off x="258925" y="1043525"/>
            <a:ext cx="3899100" cy="378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333333"/>
                </a:solidFill>
                <a:latin typeface="Manrope"/>
                <a:ea typeface="Manrope"/>
                <a:cs typeface="Manrope"/>
                <a:sym typeface="Manrope"/>
              </a:rPr>
              <a:t>Hoàn thành hàm </a:t>
            </a:r>
            <a:r>
              <a:rPr b="1" lang="en" sz="1700">
                <a:solidFill>
                  <a:schemeClr val="accent1"/>
                </a:solidFill>
                <a:latin typeface="Manrope"/>
                <a:ea typeface="Manrope"/>
                <a:cs typeface="Manrope"/>
                <a:sym typeface="Manrope"/>
              </a:rPr>
              <a:t>insert</a:t>
            </a:r>
            <a:r>
              <a:rPr b="1" lang="en" sz="1700">
                <a:solidFill>
                  <a:schemeClr val="accent1"/>
                </a:solidFill>
                <a:latin typeface="Manrope"/>
                <a:ea typeface="Manrope"/>
                <a:cs typeface="Manrope"/>
                <a:sym typeface="Manrope"/>
              </a:rPr>
              <a:t>Array</a:t>
            </a:r>
            <a:r>
              <a:rPr lang="en" sz="1700">
                <a:solidFill>
                  <a:srgbClr val="333333"/>
                </a:solidFill>
                <a:latin typeface="Manrope"/>
                <a:ea typeface="Manrope"/>
                <a:cs typeface="Manrope"/>
                <a:sym typeface="Manrope"/>
              </a:rPr>
              <a:t> với chức năng </a:t>
            </a:r>
            <a:r>
              <a:rPr lang="en" sz="1700">
                <a:solidFill>
                  <a:srgbClr val="333333"/>
                </a:solidFill>
                <a:latin typeface="Manrope"/>
                <a:ea typeface="Manrope"/>
                <a:cs typeface="Manrope"/>
                <a:sym typeface="Manrope"/>
              </a:rPr>
              <a:t>chèn một phần tử cho trước tại chỉ số của một mảng số nguyên.</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INPUT: </a:t>
            </a:r>
            <a:endParaRPr sz="1700">
              <a:solidFill>
                <a:srgbClr val="333333"/>
              </a:solidFill>
              <a:latin typeface="Manrope"/>
              <a:ea typeface="Manrope"/>
              <a:cs typeface="Manrope"/>
              <a:sym typeface="Manrope"/>
            </a:endParaRPr>
          </a:p>
          <a:p>
            <a:pPr indent="-336550" lvl="0" marL="457200" rtl="0" algn="l">
              <a:spcBef>
                <a:spcPts val="0"/>
              </a:spcBef>
              <a:spcAft>
                <a:spcPts val="0"/>
              </a:spcAft>
              <a:buSzPts val="1700"/>
              <a:buFont typeface="Manrope"/>
              <a:buChar char="-"/>
            </a:pPr>
            <a:r>
              <a:rPr lang="en" sz="1700">
                <a:solidFill>
                  <a:srgbClr val="333333"/>
                </a:solidFill>
                <a:latin typeface="Manrope"/>
                <a:ea typeface="Manrope"/>
                <a:cs typeface="Manrope"/>
                <a:sym typeface="Manrope"/>
              </a:rPr>
              <a:t>kích thước mảng </a:t>
            </a:r>
            <a:r>
              <a:rPr lang="en" sz="1700">
                <a:solidFill>
                  <a:schemeClr val="accent1"/>
                </a:solidFill>
                <a:latin typeface="Manrope"/>
                <a:ea typeface="Manrope"/>
                <a:cs typeface="Manrope"/>
                <a:sym typeface="Manrope"/>
              </a:rPr>
              <a:t>n</a:t>
            </a:r>
            <a:endParaRPr sz="1700">
              <a:solidFill>
                <a:schemeClr val="accent1"/>
              </a:solidFill>
              <a:latin typeface="Manrope"/>
              <a:ea typeface="Manrope"/>
              <a:cs typeface="Manrope"/>
              <a:sym typeface="Manrope"/>
            </a:endParaRPr>
          </a:p>
          <a:p>
            <a:pPr indent="-336550" lvl="0" marL="457200" rtl="0" algn="l">
              <a:spcBef>
                <a:spcPts val="0"/>
              </a:spcBef>
              <a:spcAft>
                <a:spcPts val="0"/>
              </a:spcAft>
              <a:buSzPts val="1700"/>
              <a:buFont typeface="Manrope"/>
              <a:buChar char="-"/>
            </a:pPr>
            <a:r>
              <a:rPr lang="en" sz="1700">
                <a:solidFill>
                  <a:srgbClr val="333333"/>
                </a:solidFill>
                <a:latin typeface="Manrope"/>
                <a:ea typeface="Manrope"/>
                <a:cs typeface="Manrope"/>
                <a:sym typeface="Manrope"/>
              </a:rPr>
              <a:t>m</a:t>
            </a:r>
            <a:r>
              <a:rPr lang="en" sz="1700">
                <a:solidFill>
                  <a:srgbClr val="333333"/>
                </a:solidFill>
                <a:latin typeface="Manrope"/>
                <a:ea typeface="Manrope"/>
                <a:cs typeface="Manrope"/>
                <a:sym typeface="Manrope"/>
              </a:rPr>
              <a:t>ảng số nguyên </a:t>
            </a:r>
            <a:r>
              <a:rPr lang="en" sz="1700">
                <a:solidFill>
                  <a:schemeClr val="accent1"/>
                </a:solidFill>
                <a:latin typeface="Manrope"/>
                <a:ea typeface="Manrope"/>
                <a:cs typeface="Manrope"/>
                <a:sym typeface="Manrope"/>
              </a:rPr>
              <a:t>a</a:t>
            </a:r>
            <a:r>
              <a:rPr lang="en" sz="1700">
                <a:solidFill>
                  <a:srgbClr val="333333"/>
                </a:solidFill>
                <a:latin typeface="Manrope"/>
                <a:ea typeface="Manrope"/>
                <a:cs typeface="Manrope"/>
                <a:sym typeface="Manrope"/>
              </a:rPr>
              <a:t> </a:t>
            </a:r>
            <a:endParaRPr sz="1700">
              <a:solidFill>
                <a:srgbClr val="333333"/>
              </a:solidFill>
              <a:latin typeface="Manrope"/>
              <a:ea typeface="Manrope"/>
              <a:cs typeface="Manrope"/>
              <a:sym typeface="Manrope"/>
            </a:endParaRPr>
          </a:p>
          <a:p>
            <a:pPr indent="-336550" lvl="0" marL="457200" rtl="0" algn="l">
              <a:spcBef>
                <a:spcPts val="0"/>
              </a:spcBef>
              <a:spcAft>
                <a:spcPts val="0"/>
              </a:spcAft>
              <a:buSzPts val="1700"/>
              <a:buFont typeface="Manrope"/>
              <a:buChar char="-"/>
            </a:pPr>
            <a:r>
              <a:rPr lang="en" sz="1700">
                <a:solidFill>
                  <a:srgbClr val="333333"/>
                </a:solidFill>
                <a:latin typeface="Manrope"/>
                <a:ea typeface="Manrope"/>
                <a:cs typeface="Manrope"/>
                <a:sym typeface="Manrope"/>
              </a:rPr>
              <a:t>số nguyên </a:t>
            </a:r>
            <a:r>
              <a:rPr lang="en" sz="1700">
                <a:solidFill>
                  <a:schemeClr val="accent1"/>
                </a:solidFill>
                <a:latin typeface="Manrope"/>
                <a:ea typeface="Manrope"/>
                <a:cs typeface="Manrope"/>
                <a:sym typeface="Manrope"/>
              </a:rPr>
              <a:t>value</a:t>
            </a:r>
            <a:r>
              <a:rPr lang="en" sz="1700">
                <a:solidFill>
                  <a:srgbClr val="333333"/>
                </a:solidFill>
                <a:latin typeface="Manrope"/>
                <a:ea typeface="Manrope"/>
                <a:cs typeface="Manrope"/>
                <a:sym typeface="Manrope"/>
              </a:rPr>
              <a:t> </a:t>
            </a:r>
            <a:endParaRPr sz="1700">
              <a:solidFill>
                <a:srgbClr val="333333"/>
              </a:solidFill>
              <a:latin typeface="Manrope"/>
              <a:ea typeface="Manrope"/>
              <a:cs typeface="Manrope"/>
              <a:sym typeface="Manrope"/>
            </a:endParaRPr>
          </a:p>
          <a:p>
            <a:pPr indent="-336550" lvl="0" marL="457200" rtl="0" algn="l">
              <a:spcBef>
                <a:spcPts val="0"/>
              </a:spcBef>
              <a:spcAft>
                <a:spcPts val="0"/>
              </a:spcAft>
              <a:buSzPts val="1700"/>
              <a:buFont typeface="Manrope"/>
              <a:buChar char="-"/>
            </a:pPr>
            <a:r>
              <a:rPr lang="en" sz="1700">
                <a:solidFill>
                  <a:srgbClr val="333333"/>
                </a:solidFill>
                <a:latin typeface="Manrope"/>
                <a:ea typeface="Manrope"/>
                <a:cs typeface="Manrope"/>
                <a:sym typeface="Manrope"/>
              </a:rPr>
              <a:t>chỉ số </a:t>
            </a:r>
            <a:r>
              <a:rPr lang="en" sz="1700">
                <a:solidFill>
                  <a:schemeClr val="accent1"/>
                </a:solidFill>
                <a:latin typeface="Manrope"/>
                <a:ea typeface="Manrope"/>
                <a:cs typeface="Manrope"/>
                <a:sym typeface="Manrope"/>
              </a:rPr>
              <a:t>index</a:t>
            </a:r>
            <a:r>
              <a:rPr lang="en" sz="1700">
                <a:solidFill>
                  <a:srgbClr val="333333"/>
                </a:solidFill>
                <a:latin typeface="Manrope"/>
                <a:ea typeface="Manrope"/>
                <a:cs typeface="Manrope"/>
                <a:sym typeface="Manrope"/>
              </a:rPr>
              <a:t> cần chèn </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Mảng </a:t>
            </a:r>
            <a:r>
              <a:rPr lang="en" sz="1700">
                <a:solidFill>
                  <a:schemeClr val="accent1"/>
                </a:solidFill>
                <a:latin typeface="Manrope"/>
                <a:ea typeface="Manrope"/>
                <a:cs typeface="Manrope"/>
                <a:sym typeface="Manrope"/>
              </a:rPr>
              <a:t>a</a:t>
            </a:r>
            <a:r>
              <a:rPr lang="en" sz="1700">
                <a:solidFill>
                  <a:srgbClr val="333333"/>
                </a:solidFill>
                <a:latin typeface="Manrope"/>
                <a:ea typeface="Manrope"/>
                <a:cs typeface="Manrope"/>
                <a:sym typeface="Manrope"/>
              </a:rPr>
              <a:t> sau khi chèn.</a:t>
            </a:r>
            <a:endParaRPr sz="1700">
              <a:solidFill>
                <a:srgbClr val="333333"/>
              </a:solidFill>
              <a:latin typeface="Manrope"/>
              <a:ea typeface="Manrope"/>
              <a:cs typeface="Manrope"/>
              <a:sym typeface="Manrope"/>
            </a:endParaRPr>
          </a:p>
        </p:txBody>
      </p:sp>
      <p:sp>
        <p:nvSpPr>
          <p:cNvPr id="903" name="Google Shape;903;p64"/>
          <p:cNvSpPr txBox="1"/>
          <p:nvPr/>
        </p:nvSpPr>
        <p:spPr>
          <a:xfrm>
            <a:off x="4731975" y="1653600"/>
            <a:ext cx="4059900" cy="18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333333"/>
                </a:solidFill>
                <a:highlight>
                  <a:srgbClr val="F5F5F5"/>
                </a:highlight>
                <a:latin typeface="Consolas"/>
                <a:ea typeface="Consolas"/>
                <a:cs typeface="Consolas"/>
                <a:sym typeface="Consolas"/>
              </a:rPr>
              <a:t>void insertArray(int a[], int *n, int value, int index);</a:t>
            </a:r>
            <a:endParaRPr sz="1000">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t/>
            </a:r>
            <a:endParaRPr sz="1000">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sz="1000">
                <a:solidFill>
                  <a:srgbClr val="333333"/>
                </a:solidFill>
                <a:highlight>
                  <a:srgbClr val="F5F5F5"/>
                </a:highlight>
                <a:latin typeface="Consolas"/>
                <a:ea typeface="Consolas"/>
                <a:cs typeface="Consolas"/>
                <a:sym typeface="Consolas"/>
              </a:rPr>
              <a:t>int main() {</a:t>
            </a:r>
            <a:endParaRPr sz="1000">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sz="1000">
                <a:solidFill>
                  <a:srgbClr val="333333"/>
                </a:solidFill>
                <a:highlight>
                  <a:srgbClr val="F5F5F5"/>
                </a:highlight>
                <a:latin typeface="Consolas"/>
                <a:ea typeface="Consolas"/>
                <a:cs typeface="Consolas"/>
                <a:sym typeface="Consolas"/>
              </a:rPr>
              <a:t>    int n = 5;</a:t>
            </a:r>
            <a:endParaRPr sz="1000">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sz="1000">
                <a:solidFill>
                  <a:srgbClr val="333333"/>
                </a:solidFill>
                <a:highlight>
                  <a:srgbClr val="F5F5F5"/>
                </a:highlight>
                <a:latin typeface="Consolas"/>
                <a:ea typeface="Consolas"/>
                <a:cs typeface="Consolas"/>
                <a:sym typeface="Consolas"/>
              </a:rPr>
              <a:t>    int array[10] = { 3, 1, 5, 7, 4 };</a:t>
            </a:r>
            <a:endParaRPr sz="1000">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sz="1000">
                <a:solidFill>
                  <a:srgbClr val="333333"/>
                </a:solidFill>
                <a:highlight>
                  <a:srgbClr val="F5F5F5"/>
                </a:highlight>
                <a:latin typeface="Consolas"/>
                <a:ea typeface="Consolas"/>
                <a:cs typeface="Consolas"/>
                <a:sym typeface="Consolas"/>
              </a:rPr>
              <a:t>    int value;</a:t>
            </a:r>
            <a:endParaRPr sz="1000">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sz="1000">
                <a:solidFill>
                  <a:srgbClr val="333333"/>
                </a:solidFill>
                <a:highlight>
                  <a:srgbClr val="F5F5F5"/>
                </a:highlight>
                <a:latin typeface="Consolas"/>
                <a:ea typeface="Consolas"/>
                <a:cs typeface="Consolas"/>
                <a:sym typeface="Consolas"/>
              </a:rPr>
              <a:t>    int index = 2;</a:t>
            </a:r>
            <a:endParaRPr sz="1000">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sz="1000">
                <a:solidFill>
                  <a:srgbClr val="333333"/>
                </a:solidFill>
                <a:highlight>
                  <a:srgbClr val="F5F5F5"/>
                </a:highlight>
                <a:latin typeface="Consolas"/>
                <a:ea typeface="Consolas"/>
                <a:cs typeface="Consolas"/>
                <a:sym typeface="Consolas"/>
              </a:rPr>
              <a:t>    value = 8;</a:t>
            </a:r>
            <a:endParaRPr sz="1000">
              <a:solidFill>
                <a:srgbClr val="333333"/>
              </a:solidFill>
              <a:highlight>
                <a:srgbClr val="F5F5F5"/>
              </a:highlight>
              <a:latin typeface="Consolas"/>
              <a:ea typeface="Consolas"/>
              <a:cs typeface="Consolas"/>
              <a:sym typeface="Consolas"/>
            </a:endParaRPr>
          </a:p>
          <a:p>
            <a:pPr indent="0" lvl="0" marL="0" rtl="0" algn="l">
              <a:spcBef>
                <a:spcPts val="0"/>
              </a:spcBef>
              <a:spcAft>
                <a:spcPts val="0"/>
              </a:spcAft>
              <a:buNone/>
            </a:pPr>
            <a:r>
              <a:rPr lang="en" sz="1000">
                <a:solidFill>
                  <a:srgbClr val="333333"/>
                </a:solidFill>
                <a:highlight>
                  <a:srgbClr val="F5F5F5"/>
                </a:highlight>
                <a:latin typeface="Consolas"/>
                <a:ea typeface="Consolas"/>
                <a:cs typeface="Consolas"/>
                <a:sym typeface="Consolas"/>
              </a:rPr>
              <a:t>    insertArray(a, &amp;n, value, index);    // 3 1 8 5 7 4</a:t>
            </a:r>
            <a:endParaRPr sz="1000">
              <a:solidFill>
                <a:srgbClr val="333333"/>
              </a:solidFill>
              <a:highlight>
                <a:srgbClr val="F5F5F5"/>
              </a:highlight>
              <a:latin typeface="Consolas"/>
              <a:ea typeface="Consolas"/>
              <a:cs typeface="Consolas"/>
              <a:sym typeface="Consolas"/>
            </a:endParaRPr>
          </a:p>
          <a:p>
            <a:pPr indent="0" lvl="0" marL="88900" marR="88900" rtl="0" algn="l">
              <a:lnSpc>
                <a:spcPct val="142857"/>
              </a:lnSpc>
              <a:spcBef>
                <a:spcPts val="0"/>
              </a:spcBef>
              <a:spcAft>
                <a:spcPts val="0"/>
              </a:spcAft>
              <a:buNone/>
            </a:pPr>
            <a:r>
              <a:rPr lang="en" sz="1000">
                <a:solidFill>
                  <a:srgbClr val="333333"/>
                </a:solidFill>
                <a:highlight>
                  <a:srgbClr val="F5F5F5"/>
                </a:highlight>
                <a:latin typeface="Consolas"/>
                <a:ea typeface="Consolas"/>
                <a:cs typeface="Consolas"/>
                <a:sym typeface="Consolas"/>
              </a:rPr>
              <a:t>}</a:t>
            </a:r>
            <a:endParaRPr sz="1000">
              <a:solidFill>
                <a:srgbClr val="333333"/>
              </a:solidFill>
              <a:highlight>
                <a:srgbClr val="F5F5F5"/>
              </a:highlight>
              <a:latin typeface="Consolas"/>
              <a:ea typeface="Consolas"/>
              <a:cs typeface="Consolas"/>
              <a:sym typeface="Consolas"/>
            </a:endParaRPr>
          </a:p>
          <a:p>
            <a:pPr indent="0" lvl="0" marL="0" rtl="0" algn="l">
              <a:spcBef>
                <a:spcPts val="800"/>
              </a:spcBef>
              <a:spcAft>
                <a:spcPts val="0"/>
              </a:spcAft>
              <a:buNone/>
            </a:pPr>
            <a:r>
              <a:t/>
            </a:r>
            <a:endParaRPr sz="1100">
              <a:solidFill>
                <a:srgbClr val="333333"/>
              </a:solidFill>
              <a:latin typeface="Consolas"/>
              <a:ea typeface="Consolas"/>
              <a:cs typeface="Consolas"/>
              <a:sym typeface="Consolas"/>
            </a:endParaRPr>
          </a:p>
        </p:txBody>
      </p:sp>
      <p:sp>
        <p:nvSpPr>
          <p:cNvPr id="904" name="Google Shape;904;p64"/>
          <p:cNvSpPr/>
          <p:nvPr/>
        </p:nvSpPr>
        <p:spPr>
          <a:xfrm>
            <a:off x="7601550" y="4097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INSERT</a:t>
            </a:r>
            <a:endParaRPr>
              <a:solidFill>
                <a:schemeClr val="lt2"/>
              </a:solidFill>
              <a:latin typeface="Golos Text"/>
              <a:ea typeface="Golos Text"/>
              <a:cs typeface="Golos Text"/>
              <a:sym typeface="Golos Text"/>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sp>
        <p:nvSpPr>
          <p:cNvPr id="909" name="Google Shape;909;p65"/>
          <p:cNvSpPr txBox="1"/>
          <p:nvPr>
            <p:ph type="title"/>
          </p:nvPr>
        </p:nvSpPr>
        <p:spPr>
          <a:xfrm>
            <a:off x="382950" y="432375"/>
            <a:ext cx="56592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TEST CASE BÀI TẬP TẠI LỚP 2</a:t>
            </a:r>
            <a:endParaRPr b="1">
              <a:latin typeface="Manrope"/>
              <a:ea typeface="Manrope"/>
              <a:cs typeface="Manrope"/>
              <a:sym typeface="Manrope"/>
            </a:endParaRPr>
          </a:p>
        </p:txBody>
      </p:sp>
      <p:sp>
        <p:nvSpPr>
          <p:cNvPr id="910" name="Google Shape;910;p6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911" name="Google Shape;911;p65"/>
          <p:cNvGraphicFramePr/>
          <p:nvPr/>
        </p:nvGraphicFramePr>
        <p:xfrm>
          <a:off x="382950" y="1232425"/>
          <a:ext cx="3000000" cy="3000000"/>
        </p:xfrm>
        <a:graphic>
          <a:graphicData uri="http://schemas.openxmlformats.org/drawingml/2006/table">
            <a:tbl>
              <a:tblPr>
                <a:noFill/>
                <a:tableStyleId>{B07683FA-E15A-4107-8D4D-58159C19E4B4}</a:tableStyleId>
              </a:tblPr>
              <a:tblGrid>
                <a:gridCol w="1092625"/>
                <a:gridCol w="3518225"/>
                <a:gridCol w="3767250"/>
              </a:tblGrid>
              <a:tr h="381000">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381000">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5</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3 1 5 7 4</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8</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2</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rgbClr val="333333"/>
                          </a:solidFill>
                          <a:latin typeface="Consolas"/>
                          <a:ea typeface="Consolas"/>
                          <a:cs typeface="Consolas"/>
                          <a:sym typeface="Consolas"/>
                        </a:rPr>
                        <a:t>3 1 </a:t>
                      </a:r>
                      <a:r>
                        <a:rPr lang="en" sz="1100">
                          <a:solidFill>
                            <a:schemeClr val="accent1"/>
                          </a:solidFill>
                          <a:latin typeface="Consolas"/>
                          <a:ea typeface="Consolas"/>
                          <a:cs typeface="Consolas"/>
                          <a:sym typeface="Consolas"/>
                        </a:rPr>
                        <a:t>8</a:t>
                      </a:r>
                      <a:r>
                        <a:rPr lang="en" sz="1100">
                          <a:solidFill>
                            <a:srgbClr val="333333"/>
                          </a:solidFill>
                          <a:latin typeface="Consolas"/>
                          <a:ea typeface="Consolas"/>
                          <a:cs typeface="Consolas"/>
                          <a:sym typeface="Consolas"/>
                        </a:rPr>
                        <a:t> 5 7 4</a:t>
                      </a:r>
                      <a:endParaRPr sz="1100">
                        <a:latin typeface="Consolas"/>
                        <a:ea typeface="Consolas"/>
                        <a:cs typeface="Consolas"/>
                        <a:sym typeface="Consolas"/>
                      </a:endParaRPr>
                    </a:p>
                  </a:txBody>
                  <a:tcPr marT="91425" marB="91425" marR="91425" marL="91425"/>
                </a:tc>
              </a:tr>
              <a:tr h="45835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7</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1 2 3 4 5 6 -7</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-8</a:t>
                      </a:r>
                      <a:endParaRPr sz="1100">
                        <a:solidFill>
                          <a:schemeClr val="accent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3</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1 2 3 </a:t>
                      </a:r>
                      <a:r>
                        <a:rPr lang="en" sz="1100">
                          <a:solidFill>
                            <a:schemeClr val="accent1"/>
                          </a:solidFill>
                          <a:latin typeface="Consolas"/>
                          <a:ea typeface="Consolas"/>
                          <a:cs typeface="Consolas"/>
                          <a:sym typeface="Consolas"/>
                        </a:rPr>
                        <a:t>-8</a:t>
                      </a:r>
                      <a:r>
                        <a:rPr lang="en" sz="1100">
                          <a:latin typeface="Consolas"/>
                          <a:ea typeface="Consolas"/>
                          <a:cs typeface="Consolas"/>
                          <a:sym typeface="Consolas"/>
                        </a:rPr>
                        <a:t> 4 5 6 -7</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3</a:t>
                      </a:r>
                      <a:endParaRPr/>
                    </a:p>
                    <a:p>
                      <a:pPr indent="0" lvl="0" marL="0" rtl="0" algn="ctr">
                        <a:spcBef>
                          <a:spcPts val="0"/>
                        </a:spcBef>
                        <a:spcAft>
                          <a:spcPts val="0"/>
                        </a:spcAft>
                        <a:buNone/>
                      </a:pPr>
                      <a:r>
                        <a:rPr lang="en"/>
                        <a:t>cuối</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9</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1 2 2 4 2 1 4 -4 9</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10</a:t>
                      </a:r>
                      <a:endParaRPr sz="1100">
                        <a:solidFill>
                          <a:schemeClr val="accent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9</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1 2 2 4 2 1 4 -4 9 </a:t>
                      </a:r>
                      <a:r>
                        <a:rPr lang="en" sz="1100">
                          <a:solidFill>
                            <a:schemeClr val="accent1"/>
                          </a:solidFill>
                          <a:latin typeface="Consolas"/>
                          <a:ea typeface="Consolas"/>
                          <a:cs typeface="Consolas"/>
                          <a:sym typeface="Consolas"/>
                        </a:rPr>
                        <a:t>10</a:t>
                      </a:r>
                      <a:endParaRPr sz="1100">
                        <a:solidFill>
                          <a:schemeClr val="accent1"/>
                        </a:solidFill>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4</a:t>
                      </a:r>
                      <a:endParaRPr/>
                    </a:p>
                    <a:p>
                      <a:pPr indent="0" lvl="0" marL="0" rtl="0" algn="ctr">
                        <a:spcBef>
                          <a:spcPts val="0"/>
                        </a:spcBef>
                        <a:spcAft>
                          <a:spcPts val="0"/>
                        </a:spcAft>
                        <a:buNone/>
                      </a:pPr>
                      <a:r>
                        <a:rPr lang="en"/>
                        <a:t>đầu</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4</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-2 5 12 -3</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0</a:t>
                      </a:r>
                      <a:endParaRPr sz="1100">
                        <a:solidFill>
                          <a:schemeClr val="accent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0</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chemeClr val="accent1"/>
                          </a:solidFill>
                          <a:latin typeface="Consolas"/>
                          <a:ea typeface="Consolas"/>
                          <a:cs typeface="Consolas"/>
                          <a:sym typeface="Consolas"/>
                        </a:rPr>
                        <a:t>0</a:t>
                      </a:r>
                      <a:r>
                        <a:rPr lang="en" sz="1100">
                          <a:latin typeface="Consolas"/>
                          <a:ea typeface="Consolas"/>
                          <a:cs typeface="Consolas"/>
                          <a:sym typeface="Consolas"/>
                        </a:rPr>
                        <a:t> </a:t>
                      </a:r>
                      <a:r>
                        <a:rPr lang="en" sz="1100">
                          <a:latin typeface="Consolas"/>
                          <a:ea typeface="Consolas"/>
                          <a:cs typeface="Consolas"/>
                          <a:sym typeface="Consolas"/>
                        </a:rPr>
                        <a:t>-2 5 12 -3</a:t>
                      </a:r>
                      <a:endParaRPr sz="1100">
                        <a:latin typeface="Consolas"/>
                        <a:ea typeface="Consolas"/>
                        <a:cs typeface="Consolas"/>
                        <a:sym typeface="Consolas"/>
                      </a:endParaRPr>
                    </a:p>
                    <a:p>
                      <a:pPr indent="0" lvl="0" marL="0" rtl="0" algn="l">
                        <a:spcBef>
                          <a:spcPts val="0"/>
                        </a:spcBef>
                        <a:spcAft>
                          <a:spcPts val="0"/>
                        </a:spcAft>
                        <a:buNone/>
                      </a:pPr>
                      <a:r>
                        <a:t/>
                      </a:r>
                      <a:endParaRPr sz="1100">
                        <a:solidFill>
                          <a:srgbClr val="333333"/>
                        </a:solidFill>
                        <a:latin typeface="Consolas"/>
                        <a:ea typeface="Consolas"/>
                        <a:cs typeface="Consolas"/>
                        <a:sym typeface="Consolas"/>
                      </a:endParaRPr>
                    </a:p>
                  </a:txBody>
                  <a:tcPr marT="91425" marB="91425" marR="91425" marL="91425"/>
                </a:tc>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sp>
        <p:nvSpPr>
          <p:cNvPr id="916" name="Google Shape;916;p66"/>
          <p:cNvSpPr txBox="1"/>
          <p:nvPr>
            <p:ph type="title"/>
          </p:nvPr>
        </p:nvSpPr>
        <p:spPr>
          <a:xfrm>
            <a:off x="258925" y="336125"/>
            <a:ext cx="78687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TẠI LỚP </a:t>
            </a:r>
            <a:r>
              <a:rPr b="1" lang="en" sz="3200">
                <a:latin typeface="Manrope"/>
                <a:ea typeface="Manrope"/>
                <a:cs typeface="Manrope"/>
                <a:sym typeface="Manrope"/>
              </a:rPr>
              <a:t>3</a:t>
            </a:r>
            <a:endParaRPr b="1" sz="3200">
              <a:latin typeface="Manrope"/>
              <a:ea typeface="Manrope"/>
              <a:cs typeface="Manrope"/>
              <a:sym typeface="Manrope"/>
            </a:endParaRPr>
          </a:p>
        </p:txBody>
      </p:sp>
      <p:sp>
        <p:nvSpPr>
          <p:cNvPr id="917" name="Google Shape;917;p6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18" name="Google Shape;918;p66"/>
          <p:cNvSpPr txBox="1"/>
          <p:nvPr/>
        </p:nvSpPr>
        <p:spPr>
          <a:xfrm>
            <a:off x="258925" y="1043525"/>
            <a:ext cx="3899100" cy="378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333333"/>
                </a:solidFill>
                <a:latin typeface="Manrope"/>
                <a:ea typeface="Manrope"/>
                <a:cs typeface="Manrope"/>
                <a:sym typeface="Manrope"/>
              </a:rPr>
              <a:t>Hoàn thành hàm </a:t>
            </a:r>
            <a:r>
              <a:rPr b="1" lang="en" sz="1700">
                <a:solidFill>
                  <a:schemeClr val="accent1"/>
                </a:solidFill>
                <a:latin typeface="Manrope"/>
                <a:ea typeface="Manrope"/>
                <a:cs typeface="Manrope"/>
                <a:sym typeface="Manrope"/>
              </a:rPr>
              <a:t>delete</a:t>
            </a:r>
            <a:r>
              <a:rPr b="1" lang="en" sz="1700">
                <a:solidFill>
                  <a:schemeClr val="accent1"/>
                </a:solidFill>
                <a:latin typeface="Manrope"/>
                <a:ea typeface="Manrope"/>
                <a:cs typeface="Manrope"/>
                <a:sym typeface="Manrope"/>
              </a:rPr>
              <a:t>Array</a:t>
            </a:r>
            <a:r>
              <a:rPr lang="en" sz="1700">
                <a:solidFill>
                  <a:srgbClr val="333333"/>
                </a:solidFill>
                <a:latin typeface="Manrope"/>
                <a:ea typeface="Manrope"/>
                <a:cs typeface="Manrope"/>
                <a:sym typeface="Manrope"/>
              </a:rPr>
              <a:t> với chức năng </a:t>
            </a:r>
            <a:r>
              <a:rPr lang="en" sz="1700">
                <a:solidFill>
                  <a:srgbClr val="333333"/>
                </a:solidFill>
                <a:latin typeface="Manrope"/>
                <a:ea typeface="Manrope"/>
                <a:cs typeface="Manrope"/>
                <a:sym typeface="Manrope"/>
              </a:rPr>
              <a:t>xoá</a:t>
            </a:r>
            <a:r>
              <a:rPr lang="en" sz="1700">
                <a:solidFill>
                  <a:srgbClr val="333333"/>
                </a:solidFill>
                <a:latin typeface="Manrope"/>
                <a:ea typeface="Manrope"/>
                <a:cs typeface="Manrope"/>
                <a:sym typeface="Manrope"/>
              </a:rPr>
              <a:t> một phần tử cho trước tại chỉ số của một mảng số nguyên.</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INPUT: </a:t>
            </a:r>
            <a:endParaRPr sz="1700">
              <a:solidFill>
                <a:srgbClr val="333333"/>
              </a:solidFill>
              <a:latin typeface="Manrope"/>
              <a:ea typeface="Manrope"/>
              <a:cs typeface="Manrope"/>
              <a:sym typeface="Manrope"/>
            </a:endParaRPr>
          </a:p>
          <a:p>
            <a:pPr indent="-336550" lvl="0" marL="457200" rtl="0" algn="l">
              <a:spcBef>
                <a:spcPts val="0"/>
              </a:spcBef>
              <a:spcAft>
                <a:spcPts val="0"/>
              </a:spcAft>
              <a:buSzPts val="1700"/>
              <a:buFont typeface="Manrope"/>
              <a:buChar char="-"/>
            </a:pPr>
            <a:r>
              <a:rPr lang="en" sz="1700">
                <a:solidFill>
                  <a:srgbClr val="333333"/>
                </a:solidFill>
                <a:latin typeface="Manrope"/>
                <a:ea typeface="Manrope"/>
                <a:cs typeface="Manrope"/>
                <a:sym typeface="Manrope"/>
              </a:rPr>
              <a:t>kích thước mảng </a:t>
            </a:r>
            <a:r>
              <a:rPr lang="en" sz="1700">
                <a:solidFill>
                  <a:schemeClr val="accent1"/>
                </a:solidFill>
                <a:latin typeface="Manrope"/>
                <a:ea typeface="Manrope"/>
                <a:cs typeface="Manrope"/>
                <a:sym typeface="Manrope"/>
              </a:rPr>
              <a:t>n</a:t>
            </a:r>
            <a:endParaRPr sz="1700">
              <a:solidFill>
                <a:schemeClr val="accent1"/>
              </a:solidFill>
              <a:latin typeface="Manrope"/>
              <a:ea typeface="Manrope"/>
              <a:cs typeface="Manrope"/>
              <a:sym typeface="Manrope"/>
            </a:endParaRPr>
          </a:p>
          <a:p>
            <a:pPr indent="-336550" lvl="0" marL="457200" rtl="0" algn="l">
              <a:spcBef>
                <a:spcPts val="0"/>
              </a:spcBef>
              <a:spcAft>
                <a:spcPts val="0"/>
              </a:spcAft>
              <a:buSzPts val="1700"/>
              <a:buFont typeface="Manrope"/>
              <a:buChar char="-"/>
            </a:pPr>
            <a:r>
              <a:rPr lang="en" sz="1700">
                <a:solidFill>
                  <a:srgbClr val="333333"/>
                </a:solidFill>
                <a:latin typeface="Manrope"/>
                <a:ea typeface="Manrope"/>
                <a:cs typeface="Manrope"/>
                <a:sym typeface="Manrope"/>
              </a:rPr>
              <a:t>mảng số nguyên </a:t>
            </a:r>
            <a:r>
              <a:rPr lang="en" sz="1700">
                <a:solidFill>
                  <a:schemeClr val="accent1"/>
                </a:solidFill>
                <a:latin typeface="Manrope"/>
                <a:ea typeface="Manrope"/>
                <a:cs typeface="Manrope"/>
                <a:sym typeface="Manrope"/>
              </a:rPr>
              <a:t>a</a:t>
            </a:r>
            <a:r>
              <a:rPr lang="en" sz="1700">
                <a:solidFill>
                  <a:srgbClr val="333333"/>
                </a:solidFill>
                <a:latin typeface="Manrope"/>
                <a:ea typeface="Manrope"/>
                <a:cs typeface="Manrope"/>
                <a:sym typeface="Manrope"/>
              </a:rPr>
              <a:t> </a:t>
            </a:r>
            <a:endParaRPr sz="1700">
              <a:solidFill>
                <a:srgbClr val="333333"/>
              </a:solidFill>
              <a:latin typeface="Manrope"/>
              <a:ea typeface="Manrope"/>
              <a:cs typeface="Manrope"/>
              <a:sym typeface="Manrope"/>
            </a:endParaRPr>
          </a:p>
          <a:p>
            <a:pPr indent="-336550" lvl="0" marL="457200" rtl="0" algn="l">
              <a:spcBef>
                <a:spcPts val="0"/>
              </a:spcBef>
              <a:spcAft>
                <a:spcPts val="0"/>
              </a:spcAft>
              <a:buSzPts val="1700"/>
              <a:buFont typeface="Manrope"/>
              <a:buChar char="-"/>
            </a:pPr>
            <a:r>
              <a:rPr lang="en" sz="1700">
                <a:solidFill>
                  <a:srgbClr val="333333"/>
                </a:solidFill>
                <a:latin typeface="Manrope"/>
                <a:ea typeface="Manrope"/>
                <a:cs typeface="Manrope"/>
                <a:sym typeface="Manrope"/>
              </a:rPr>
              <a:t>chỉ số </a:t>
            </a:r>
            <a:r>
              <a:rPr lang="en" sz="1700">
                <a:solidFill>
                  <a:schemeClr val="accent1"/>
                </a:solidFill>
                <a:latin typeface="Manrope"/>
                <a:ea typeface="Manrope"/>
                <a:cs typeface="Manrope"/>
                <a:sym typeface="Manrope"/>
              </a:rPr>
              <a:t>index</a:t>
            </a:r>
            <a:r>
              <a:rPr lang="en" sz="1700">
                <a:solidFill>
                  <a:srgbClr val="333333"/>
                </a:solidFill>
                <a:latin typeface="Manrope"/>
                <a:ea typeface="Manrope"/>
                <a:cs typeface="Manrope"/>
                <a:sym typeface="Manrope"/>
              </a:rPr>
              <a:t> cần </a:t>
            </a:r>
            <a:r>
              <a:rPr lang="en" sz="1700">
                <a:solidFill>
                  <a:srgbClr val="333333"/>
                </a:solidFill>
                <a:latin typeface="Manrope"/>
                <a:ea typeface="Manrope"/>
                <a:cs typeface="Manrope"/>
                <a:sym typeface="Manrope"/>
              </a:rPr>
              <a:t>xoá</a:t>
            </a:r>
            <a:r>
              <a:rPr lang="en" sz="1700">
                <a:solidFill>
                  <a:srgbClr val="333333"/>
                </a:solidFill>
                <a:latin typeface="Manrope"/>
                <a:ea typeface="Manrope"/>
                <a:cs typeface="Manrope"/>
                <a:sym typeface="Manrope"/>
              </a:rPr>
              <a:t> </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Mảng </a:t>
            </a:r>
            <a:r>
              <a:rPr lang="en" sz="1700">
                <a:solidFill>
                  <a:schemeClr val="accent1"/>
                </a:solidFill>
                <a:latin typeface="Manrope"/>
                <a:ea typeface="Manrope"/>
                <a:cs typeface="Manrope"/>
                <a:sym typeface="Manrope"/>
              </a:rPr>
              <a:t>a</a:t>
            </a:r>
            <a:r>
              <a:rPr lang="en" sz="1700">
                <a:solidFill>
                  <a:srgbClr val="333333"/>
                </a:solidFill>
                <a:latin typeface="Manrope"/>
                <a:ea typeface="Manrope"/>
                <a:cs typeface="Manrope"/>
                <a:sym typeface="Manrope"/>
              </a:rPr>
              <a:t> sau khi </a:t>
            </a:r>
            <a:r>
              <a:rPr lang="en" sz="1700">
                <a:solidFill>
                  <a:srgbClr val="333333"/>
                </a:solidFill>
                <a:latin typeface="Manrope"/>
                <a:ea typeface="Manrope"/>
                <a:cs typeface="Manrope"/>
                <a:sym typeface="Manrope"/>
              </a:rPr>
              <a:t>xoá</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p:txBody>
      </p:sp>
      <p:sp>
        <p:nvSpPr>
          <p:cNvPr id="919" name="Google Shape;919;p66"/>
          <p:cNvSpPr txBox="1"/>
          <p:nvPr/>
        </p:nvSpPr>
        <p:spPr>
          <a:xfrm>
            <a:off x="4731975" y="1043525"/>
            <a:ext cx="4059900" cy="365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333333"/>
                </a:solidFill>
                <a:latin typeface="Consolas"/>
                <a:ea typeface="Consolas"/>
                <a:cs typeface="Consolas"/>
                <a:sym typeface="Consolas"/>
              </a:rPr>
              <a:t>#include&lt;stdio.h&gt;</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void deleteArray(int a[], int* n, int index){</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int main(){</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int a[] = {1,4,3,7,5};</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int n = 5;</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int index = 2;</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deleteArray(a,&amp;n,index);</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for(int i = 0; i &lt; n; i++){</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printf("%d ",a[i]);</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    printf("\n");</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rPr lang="en" sz="1100">
                <a:solidFill>
                  <a:srgbClr val="333333"/>
                </a:solidFill>
                <a:latin typeface="Consolas"/>
                <a:ea typeface="Consolas"/>
                <a:cs typeface="Consolas"/>
                <a:sym typeface="Consolas"/>
              </a:rPr>
              <a:t>}</a:t>
            </a:r>
            <a:endParaRPr sz="1100">
              <a:solidFill>
                <a:srgbClr val="333333"/>
              </a:solidFill>
              <a:latin typeface="Consolas"/>
              <a:ea typeface="Consolas"/>
              <a:cs typeface="Consolas"/>
              <a:sym typeface="Consolas"/>
            </a:endParaRPr>
          </a:p>
          <a:p>
            <a:pPr indent="0" lvl="0" marL="0" rtl="0" algn="l">
              <a:spcBef>
                <a:spcPts val="0"/>
              </a:spcBef>
              <a:spcAft>
                <a:spcPts val="0"/>
              </a:spcAft>
              <a:buNone/>
            </a:pPr>
            <a:r>
              <a:t/>
            </a:r>
            <a:endParaRPr sz="1100">
              <a:solidFill>
                <a:srgbClr val="333333"/>
              </a:solidFill>
              <a:latin typeface="Consolas"/>
              <a:ea typeface="Consolas"/>
              <a:cs typeface="Consolas"/>
              <a:sym typeface="Consolas"/>
            </a:endParaRPr>
          </a:p>
        </p:txBody>
      </p:sp>
      <p:sp>
        <p:nvSpPr>
          <p:cNvPr id="920" name="Google Shape;920;p66"/>
          <p:cNvSpPr/>
          <p:nvPr/>
        </p:nvSpPr>
        <p:spPr>
          <a:xfrm>
            <a:off x="7601550" y="4097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DELETE</a:t>
            </a:r>
            <a:endParaRPr>
              <a:solidFill>
                <a:schemeClr val="lt2"/>
              </a:solidFill>
              <a:latin typeface="Golos Text"/>
              <a:ea typeface="Golos Text"/>
              <a:cs typeface="Golos Text"/>
              <a:sym typeface="Golos Text"/>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67"/>
          <p:cNvSpPr txBox="1"/>
          <p:nvPr>
            <p:ph type="title"/>
          </p:nvPr>
        </p:nvSpPr>
        <p:spPr>
          <a:xfrm>
            <a:off x="382950" y="432375"/>
            <a:ext cx="56592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TEST CASE BÀI TẬP TẠI LỚP 3</a:t>
            </a:r>
            <a:endParaRPr b="1">
              <a:latin typeface="Manrope"/>
              <a:ea typeface="Manrope"/>
              <a:cs typeface="Manrope"/>
              <a:sym typeface="Manrope"/>
            </a:endParaRPr>
          </a:p>
        </p:txBody>
      </p:sp>
      <p:sp>
        <p:nvSpPr>
          <p:cNvPr id="926" name="Google Shape;926;p6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927" name="Google Shape;927;p67"/>
          <p:cNvGraphicFramePr/>
          <p:nvPr/>
        </p:nvGraphicFramePr>
        <p:xfrm>
          <a:off x="382950" y="1232425"/>
          <a:ext cx="3000000" cy="3000000"/>
        </p:xfrm>
        <a:graphic>
          <a:graphicData uri="http://schemas.openxmlformats.org/drawingml/2006/table">
            <a:tbl>
              <a:tblPr>
                <a:noFill/>
                <a:tableStyleId>{B07683FA-E15A-4107-8D4D-58159C19E4B4}</a:tableStyleId>
              </a:tblPr>
              <a:tblGrid>
                <a:gridCol w="1092625"/>
                <a:gridCol w="3518225"/>
                <a:gridCol w="3767250"/>
              </a:tblGrid>
              <a:tr h="381000">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381000">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5</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1 4 </a:t>
                      </a:r>
                      <a:r>
                        <a:rPr lang="en" sz="1100">
                          <a:solidFill>
                            <a:schemeClr val="accent1"/>
                          </a:solidFill>
                          <a:latin typeface="Consolas"/>
                          <a:ea typeface="Consolas"/>
                          <a:cs typeface="Consolas"/>
                          <a:sym typeface="Consolas"/>
                        </a:rPr>
                        <a:t>3</a:t>
                      </a:r>
                      <a:r>
                        <a:rPr lang="en" sz="1100">
                          <a:latin typeface="Consolas"/>
                          <a:ea typeface="Consolas"/>
                          <a:cs typeface="Consolas"/>
                          <a:sym typeface="Consolas"/>
                        </a:rPr>
                        <a:t> 7 5</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2</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rgbClr val="333333"/>
                          </a:solidFill>
                          <a:latin typeface="Consolas"/>
                          <a:ea typeface="Consolas"/>
                          <a:cs typeface="Consolas"/>
                          <a:sym typeface="Consolas"/>
                        </a:rPr>
                        <a:t>1 3 7 5</a:t>
                      </a:r>
                      <a:endParaRPr sz="1100">
                        <a:latin typeface="Consolas"/>
                        <a:ea typeface="Consolas"/>
                        <a:cs typeface="Consolas"/>
                        <a:sym typeface="Consolas"/>
                      </a:endParaRPr>
                    </a:p>
                  </a:txBody>
                  <a:tcPr marT="91425" marB="91425" marR="91425" marL="91425"/>
                </a:tc>
              </a:tr>
              <a:tr h="45835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7</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1 2 3 4 </a:t>
                      </a:r>
                      <a:r>
                        <a:rPr lang="en" sz="1100">
                          <a:solidFill>
                            <a:schemeClr val="accent1"/>
                          </a:solidFill>
                          <a:latin typeface="Consolas"/>
                          <a:ea typeface="Consolas"/>
                          <a:cs typeface="Consolas"/>
                          <a:sym typeface="Consolas"/>
                        </a:rPr>
                        <a:t>5</a:t>
                      </a:r>
                      <a:r>
                        <a:rPr lang="en" sz="1100">
                          <a:latin typeface="Consolas"/>
                          <a:ea typeface="Consolas"/>
                          <a:cs typeface="Consolas"/>
                          <a:sym typeface="Consolas"/>
                        </a:rPr>
                        <a:t> 6 -7</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4</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1 2 3 4 6 -7</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3</a:t>
                      </a:r>
                      <a:endParaRPr/>
                    </a:p>
                    <a:p>
                      <a:pPr indent="0" lvl="0" marL="0" rtl="0" algn="ctr">
                        <a:spcBef>
                          <a:spcPts val="0"/>
                        </a:spcBef>
                        <a:spcAft>
                          <a:spcPts val="0"/>
                        </a:spcAft>
                        <a:buNone/>
                      </a:pPr>
                      <a:r>
                        <a:rPr lang="en"/>
                        <a:t>cuối</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9</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1 2 2 4 2 1 4 -4 </a:t>
                      </a:r>
                      <a:r>
                        <a:rPr lang="en" sz="1100">
                          <a:solidFill>
                            <a:schemeClr val="accent1"/>
                          </a:solidFill>
                          <a:latin typeface="Consolas"/>
                          <a:ea typeface="Consolas"/>
                          <a:cs typeface="Consolas"/>
                          <a:sym typeface="Consolas"/>
                        </a:rPr>
                        <a:t>9</a:t>
                      </a:r>
                      <a:endParaRPr sz="1100">
                        <a:solidFill>
                          <a:schemeClr val="accent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8</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1 2 2 4 2 1 4 -4</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4</a:t>
                      </a:r>
                      <a:endParaRPr/>
                    </a:p>
                    <a:p>
                      <a:pPr indent="0" lvl="0" marL="0" rtl="0" algn="ctr">
                        <a:spcBef>
                          <a:spcPts val="0"/>
                        </a:spcBef>
                        <a:spcAft>
                          <a:spcPts val="0"/>
                        </a:spcAft>
                        <a:buNone/>
                      </a:pPr>
                      <a:r>
                        <a:rPr lang="en"/>
                        <a:t>đầu</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4</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-2</a:t>
                      </a:r>
                      <a:r>
                        <a:rPr lang="en" sz="1100">
                          <a:latin typeface="Consolas"/>
                          <a:ea typeface="Consolas"/>
                          <a:cs typeface="Consolas"/>
                          <a:sym typeface="Consolas"/>
                        </a:rPr>
                        <a:t> 5 12 -3</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0</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5 12 -3</a:t>
                      </a:r>
                      <a:endParaRPr sz="1100">
                        <a:latin typeface="Consolas"/>
                        <a:ea typeface="Consolas"/>
                        <a:cs typeface="Consolas"/>
                        <a:sym typeface="Consolas"/>
                      </a:endParaRPr>
                    </a:p>
                    <a:p>
                      <a:pPr indent="0" lvl="0" marL="0" rtl="0" algn="l">
                        <a:spcBef>
                          <a:spcPts val="0"/>
                        </a:spcBef>
                        <a:spcAft>
                          <a:spcPts val="0"/>
                        </a:spcAft>
                        <a:buNone/>
                      </a:pPr>
                      <a:r>
                        <a:t/>
                      </a:r>
                      <a:endParaRPr sz="1100">
                        <a:solidFill>
                          <a:srgbClr val="333333"/>
                        </a:solidFill>
                        <a:latin typeface="Consolas"/>
                        <a:ea typeface="Consolas"/>
                        <a:cs typeface="Consolas"/>
                        <a:sym typeface="Consolas"/>
                      </a:endParaRPr>
                    </a:p>
                  </a:txBody>
                  <a:tcPr marT="91425" marB="91425" marR="91425" marL="91425"/>
                </a:tc>
              </a:tr>
            </a:tbl>
          </a:graphicData>
        </a:graphic>
      </p:graphicFrame>
      <p:sp>
        <p:nvSpPr>
          <p:cNvPr id="928" name="Google Shape;928;p67"/>
          <p:cNvSpPr/>
          <p:nvPr/>
        </p:nvSpPr>
        <p:spPr>
          <a:xfrm>
            <a:off x="7601550" y="4097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DELETE</a:t>
            </a:r>
            <a:endParaRPr>
              <a:solidFill>
                <a:schemeClr val="lt2"/>
              </a:solidFill>
              <a:latin typeface="Golos Text"/>
              <a:ea typeface="Golos Text"/>
              <a:cs typeface="Golos Text"/>
              <a:sym typeface="Golos Text"/>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2" name="Shape 932"/>
        <p:cNvGrpSpPr/>
        <p:nvPr/>
      </p:nvGrpSpPr>
      <p:grpSpPr>
        <a:xfrm>
          <a:off x="0" y="0"/>
          <a:ext cx="0" cy="0"/>
          <a:chOff x="0" y="0"/>
          <a:chExt cx="0" cy="0"/>
        </a:xfrm>
      </p:grpSpPr>
      <p:sp>
        <p:nvSpPr>
          <p:cNvPr id="933" name="Google Shape;933;p68"/>
          <p:cNvSpPr txBox="1"/>
          <p:nvPr>
            <p:ph type="title"/>
          </p:nvPr>
        </p:nvSpPr>
        <p:spPr>
          <a:xfrm>
            <a:off x="715100" y="1925850"/>
            <a:ext cx="7713900" cy="244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BÀI TẬP </a:t>
            </a:r>
            <a:r>
              <a:rPr b="1" lang="en">
                <a:latin typeface="Manrope"/>
                <a:ea typeface="Manrope"/>
                <a:cs typeface="Manrope"/>
                <a:sym typeface="Manrope"/>
              </a:rPr>
              <a:t>VỀ NHÀ</a:t>
            </a:r>
            <a:endParaRPr b="1" sz="2000">
              <a:latin typeface="Manrope"/>
              <a:ea typeface="Manrope"/>
              <a:cs typeface="Manrope"/>
              <a:sym typeface="Manrope"/>
            </a:endParaRPr>
          </a:p>
          <a:p>
            <a:pPr indent="0" lvl="0" marL="0" rtl="0" algn="l">
              <a:spcBef>
                <a:spcPts val="0"/>
              </a:spcBef>
              <a:spcAft>
                <a:spcPts val="0"/>
              </a:spcAft>
              <a:buNone/>
            </a:pPr>
            <a:r>
              <a:t/>
            </a:r>
            <a:endParaRPr sz="2000">
              <a:latin typeface="Manrope Light"/>
              <a:ea typeface="Manrope Light"/>
              <a:cs typeface="Manrope Light"/>
              <a:sym typeface="Manrope Light"/>
            </a:endParaRPr>
          </a:p>
          <a:p>
            <a:pPr indent="0" lvl="0" marL="0" rtl="0" algn="l">
              <a:spcBef>
                <a:spcPts val="0"/>
              </a:spcBef>
              <a:spcAft>
                <a:spcPts val="0"/>
              </a:spcAft>
              <a:buNone/>
            </a:pPr>
            <a:r>
              <a:rPr lang="en" sz="2000">
                <a:latin typeface="Manrope Light"/>
                <a:ea typeface="Manrope Light"/>
                <a:cs typeface="Manrope Light"/>
                <a:sym typeface="Manrope Light"/>
              </a:rPr>
              <a:t>SEARCH - INSERT - DELETE</a:t>
            </a:r>
            <a:endParaRPr sz="2000">
              <a:latin typeface="Manrope Light"/>
              <a:ea typeface="Manrope Light"/>
              <a:cs typeface="Manrope Light"/>
              <a:sym typeface="Manrope Light"/>
            </a:endParaRPr>
          </a:p>
          <a:p>
            <a:pPr indent="0" lvl="0" marL="0" rtl="0" algn="l">
              <a:spcBef>
                <a:spcPts val="0"/>
              </a:spcBef>
              <a:spcAft>
                <a:spcPts val="0"/>
              </a:spcAft>
              <a:buNone/>
            </a:pPr>
            <a:r>
              <a:rPr lang="en" sz="2000">
                <a:latin typeface="Manrope Light"/>
                <a:ea typeface="Manrope Light"/>
                <a:cs typeface="Manrope Light"/>
                <a:sym typeface="Manrope Light"/>
              </a:rPr>
              <a:t>INT - REAL ARRAY</a:t>
            </a:r>
            <a:endParaRPr sz="2000">
              <a:latin typeface="Manrope Light"/>
              <a:ea typeface="Manrope Light"/>
              <a:cs typeface="Manrope Light"/>
              <a:sym typeface="Manrope Light"/>
            </a:endParaRPr>
          </a:p>
          <a:p>
            <a:pPr indent="0" lvl="0" marL="0" rtl="0" algn="l">
              <a:spcBef>
                <a:spcPts val="0"/>
              </a:spcBef>
              <a:spcAft>
                <a:spcPts val="0"/>
              </a:spcAft>
              <a:buNone/>
            </a:pPr>
            <a:r>
              <a:rPr lang="en" sz="2000">
                <a:latin typeface="Manrope Light"/>
                <a:ea typeface="Manrope Light"/>
                <a:cs typeface="Manrope Light"/>
                <a:sym typeface="Manrope Light"/>
              </a:rPr>
              <a:t>STRING</a:t>
            </a:r>
            <a:endParaRPr sz="2000">
              <a:latin typeface="Manrope Light"/>
              <a:ea typeface="Manrope Light"/>
              <a:cs typeface="Manrope Light"/>
              <a:sym typeface="Manrope Light"/>
            </a:endParaRPr>
          </a:p>
        </p:txBody>
      </p:sp>
      <p:sp>
        <p:nvSpPr>
          <p:cNvPr id="934" name="Google Shape;934;p68"/>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cxnSp>
        <p:nvCxnSpPr>
          <p:cNvPr id="935" name="Google Shape;935;p68"/>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936" name="Google Shape;936;p68"/>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
        <p:nvSpPr>
          <p:cNvPr id="937" name="Google Shape;937;p6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1" name="Shape 941"/>
        <p:cNvGrpSpPr/>
        <p:nvPr/>
      </p:nvGrpSpPr>
      <p:grpSpPr>
        <a:xfrm>
          <a:off x="0" y="0"/>
          <a:ext cx="0" cy="0"/>
          <a:chOff x="0" y="0"/>
          <a:chExt cx="0" cy="0"/>
        </a:xfrm>
      </p:grpSpPr>
      <p:sp>
        <p:nvSpPr>
          <p:cNvPr id="942" name="Google Shape;942;p69"/>
          <p:cNvSpPr txBox="1"/>
          <p:nvPr>
            <p:ph type="title"/>
          </p:nvPr>
        </p:nvSpPr>
        <p:spPr>
          <a:xfrm>
            <a:off x="258925" y="2599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VỀ NHÀ</a:t>
            </a:r>
            <a:endParaRPr b="1" sz="3200">
              <a:latin typeface="Manrope"/>
              <a:ea typeface="Manrope"/>
              <a:cs typeface="Manrope"/>
              <a:sym typeface="Manrope"/>
            </a:endParaRPr>
          </a:p>
        </p:txBody>
      </p:sp>
      <p:sp>
        <p:nvSpPr>
          <p:cNvPr id="943" name="Google Shape;943;p6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44" name="Google Shape;944;p69"/>
          <p:cNvSpPr txBox="1"/>
          <p:nvPr/>
        </p:nvSpPr>
        <p:spPr>
          <a:xfrm>
            <a:off x="258925" y="788650"/>
            <a:ext cx="8447100" cy="229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33333"/>
                </a:solidFill>
                <a:latin typeface="Manrope"/>
                <a:ea typeface="Manrope"/>
                <a:cs typeface="Manrope"/>
                <a:sym typeface="Manrope"/>
              </a:rPr>
              <a:t>Bài tập 1</a:t>
            </a:r>
            <a:r>
              <a:rPr lang="en" sz="1700">
                <a:solidFill>
                  <a:srgbClr val="333333"/>
                </a:solidFill>
                <a:latin typeface="Manrope"/>
                <a:ea typeface="Manrope"/>
                <a:cs typeface="Manrope"/>
                <a:sym typeface="Manrope"/>
              </a:rPr>
              <a:t>: Cho một dãy số thực có n phần tử và một số nguyên m. Tìm số có giá trị gần nhất với số m đã cho trong dãy.</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INPUT:</a:t>
            </a:r>
            <a:endParaRPr b="1"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đầu tiên là số lượng phần tử của dãy n.</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n dòng tiếp theo, mỗi dòng chứa một số thực là phần tử của dãy.</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cuối cùng là số nguyên m.</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Số tìm được, vị trí (chỉ số) của số đó trong dãy.</a:t>
            </a:r>
            <a:endParaRPr sz="1700">
              <a:solidFill>
                <a:srgbClr val="333333"/>
              </a:solidFill>
              <a:latin typeface="Manrope"/>
              <a:ea typeface="Manrope"/>
              <a:cs typeface="Manrope"/>
              <a:sym typeface="Manrope"/>
            </a:endParaRPr>
          </a:p>
        </p:txBody>
      </p:sp>
      <p:sp>
        <p:nvSpPr>
          <p:cNvPr id="945" name="Google Shape;945;p69"/>
          <p:cNvSpPr/>
          <p:nvPr/>
        </p:nvSpPr>
        <p:spPr>
          <a:xfrm>
            <a:off x="7601550" y="4097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SEARCH</a:t>
            </a:r>
            <a:endParaRPr>
              <a:solidFill>
                <a:schemeClr val="lt2"/>
              </a:solidFill>
              <a:latin typeface="Golos Text"/>
              <a:ea typeface="Golos Text"/>
              <a:cs typeface="Golos Text"/>
              <a:sym typeface="Golos Text"/>
            </a:endParaRPr>
          </a:p>
        </p:txBody>
      </p:sp>
      <p:graphicFrame>
        <p:nvGraphicFramePr>
          <p:cNvPr id="946" name="Google Shape;946;p69"/>
          <p:cNvGraphicFramePr/>
          <p:nvPr/>
        </p:nvGraphicFramePr>
        <p:xfrm>
          <a:off x="306750" y="3071000"/>
          <a:ext cx="3000000" cy="3000000"/>
        </p:xfrm>
        <a:graphic>
          <a:graphicData uri="http://schemas.openxmlformats.org/drawingml/2006/table">
            <a:tbl>
              <a:tblPr>
                <a:noFill/>
                <a:tableStyleId>{B07683FA-E15A-4107-8D4D-58159C19E4B4}</a:tableStyleId>
              </a:tblPr>
              <a:tblGrid>
                <a:gridCol w="1092625"/>
                <a:gridCol w="3518225"/>
                <a:gridCol w="3767250"/>
              </a:tblGrid>
              <a:tr h="381000">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381000">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6</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-1.02</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1.24</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1.32</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-2.12</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3.23</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1</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1.24 at index 2 nearest to 1</a:t>
                      </a:r>
                      <a:endParaRPr sz="1100">
                        <a:latin typeface="Consolas"/>
                        <a:ea typeface="Consolas"/>
                        <a:cs typeface="Consolas"/>
                        <a:sym typeface="Consolas"/>
                      </a:endParaRPr>
                    </a:p>
                  </a:txBody>
                  <a:tcPr marT="91425" marB="91425" marR="91425" marL="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25"/>
          <p:cNvSpPr txBox="1"/>
          <p:nvPr>
            <p:ph type="title"/>
          </p:nvPr>
        </p:nvSpPr>
        <p:spPr>
          <a:xfrm>
            <a:off x="410300" y="662225"/>
            <a:ext cx="7713900" cy="33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(DSA)</a:t>
            </a:r>
            <a:r>
              <a:rPr lang="en">
                <a:solidFill>
                  <a:schemeClr val="accent3"/>
                </a:solidFill>
              </a:rPr>
              <a:t> </a:t>
            </a:r>
            <a:r>
              <a:rPr lang="en"/>
              <a:t>=</a:t>
            </a:r>
            <a:endParaRPr/>
          </a:p>
          <a:p>
            <a:pPr indent="0" lvl="0" marL="0" rtl="0" algn="l">
              <a:spcBef>
                <a:spcPts val="0"/>
              </a:spcBef>
              <a:spcAft>
                <a:spcPts val="0"/>
              </a:spcAft>
              <a:buNone/>
            </a:pPr>
            <a:r>
              <a:rPr lang="en">
                <a:solidFill>
                  <a:schemeClr val="accent3"/>
                </a:solidFill>
              </a:rPr>
              <a:t>D</a:t>
            </a:r>
            <a:r>
              <a:rPr lang="en"/>
              <a:t>ata </a:t>
            </a:r>
            <a:r>
              <a:rPr lang="en">
                <a:solidFill>
                  <a:schemeClr val="accent3"/>
                </a:solidFill>
              </a:rPr>
              <a:t>S</a:t>
            </a:r>
            <a:r>
              <a:rPr lang="en"/>
              <a:t>tructures</a:t>
            </a:r>
            <a:endParaRPr/>
          </a:p>
          <a:p>
            <a:pPr indent="0" lvl="0" marL="0" rtl="0" algn="l">
              <a:spcBef>
                <a:spcPts val="0"/>
              </a:spcBef>
              <a:spcAft>
                <a:spcPts val="0"/>
              </a:spcAft>
              <a:buNone/>
            </a:pPr>
            <a:r>
              <a:rPr lang="en"/>
              <a:t>&amp; </a:t>
            </a:r>
            <a:r>
              <a:rPr lang="en">
                <a:solidFill>
                  <a:schemeClr val="accent3"/>
                </a:solidFill>
              </a:rPr>
              <a:t>A</a:t>
            </a:r>
            <a:r>
              <a:rPr lang="en"/>
              <a:t>lgorithms</a:t>
            </a:r>
            <a:endParaRPr/>
          </a:p>
        </p:txBody>
      </p:sp>
      <p:grpSp>
        <p:nvGrpSpPr>
          <p:cNvPr id="368" name="Google Shape;368;p25"/>
          <p:cNvGrpSpPr/>
          <p:nvPr/>
        </p:nvGrpSpPr>
        <p:grpSpPr>
          <a:xfrm flipH="1">
            <a:off x="5932613" y="914389"/>
            <a:ext cx="3706695" cy="2550084"/>
            <a:chOff x="4388650" y="2224200"/>
            <a:chExt cx="1707525" cy="1174775"/>
          </a:xfrm>
        </p:grpSpPr>
        <p:sp>
          <p:nvSpPr>
            <p:cNvPr id="369" name="Google Shape;369;p25"/>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5"/>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5"/>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5"/>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5"/>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5"/>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5"/>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5"/>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5"/>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5"/>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5"/>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5"/>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5"/>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5"/>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5"/>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5"/>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5"/>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5"/>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5"/>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5"/>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5"/>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5"/>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5"/>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5"/>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5"/>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5"/>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5"/>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5"/>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5"/>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5"/>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5"/>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4" name="Google Shape;434;p25"/>
          <p:cNvCxnSpPr/>
          <p:nvPr/>
        </p:nvCxnSpPr>
        <p:spPr>
          <a:xfrm>
            <a:off x="5380025" y="3366125"/>
            <a:ext cx="552600" cy="0"/>
          </a:xfrm>
          <a:prstGeom prst="straightConnector1">
            <a:avLst/>
          </a:prstGeom>
          <a:noFill/>
          <a:ln cap="flat" cmpd="sng" w="19050">
            <a:solidFill>
              <a:schemeClr val="dk1"/>
            </a:solidFill>
            <a:prstDash val="solid"/>
            <a:round/>
            <a:headEnd len="med" w="med" type="none"/>
            <a:tailEnd len="med" w="med" type="stealth"/>
          </a:ln>
        </p:spPr>
      </p:cxnSp>
      <p:sp>
        <p:nvSpPr>
          <p:cNvPr id="435" name="Google Shape;435;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0" name="Shape 950"/>
        <p:cNvGrpSpPr/>
        <p:nvPr/>
      </p:nvGrpSpPr>
      <p:grpSpPr>
        <a:xfrm>
          <a:off x="0" y="0"/>
          <a:ext cx="0" cy="0"/>
          <a:chOff x="0" y="0"/>
          <a:chExt cx="0" cy="0"/>
        </a:xfrm>
      </p:grpSpPr>
      <p:sp>
        <p:nvSpPr>
          <p:cNvPr id="951" name="Google Shape;951;p70"/>
          <p:cNvSpPr txBox="1"/>
          <p:nvPr>
            <p:ph type="title"/>
          </p:nvPr>
        </p:nvSpPr>
        <p:spPr>
          <a:xfrm>
            <a:off x="258925" y="3361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VỀ NHÀ</a:t>
            </a:r>
            <a:endParaRPr b="1" sz="3200">
              <a:latin typeface="Manrope"/>
              <a:ea typeface="Manrope"/>
              <a:cs typeface="Manrope"/>
              <a:sym typeface="Manrope"/>
            </a:endParaRPr>
          </a:p>
        </p:txBody>
      </p:sp>
      <p:sp>
        <p:nvSpPr>
          <p:cNvPr id="952" name="Google Shape;952;p7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53" name="Google Shape;953;p70"/>
          <p:cNvSpPr txBox="1"/>
          <p:nvPr/>
        </p:nvSpPr>
        <p:spPr>
          <a:xfrm>
            <a:off x="258925" y="967725"/>
            <a:ext cx="8447100" cy="184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33333"/>
                </a:solidFill>
                <a:latin typeface="Manrope"/>
                <a:ea typeface="Manrope"/>
                <a:cs typeface="Manrope"/>
                <a:sym typeface="Manrope"/>
              </a:rPr>
              <a:t>Bài tập 2</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Cho một chuỗi có độ dài chưa biết và một ký tự. Tìm trong chuỗi có xuất hiện ký tự đó không? Nếu có thì xuất ra chỉ số đầu tiên tìm được. (</a:t>
            </a:r>
            <a:r>
              <a:rPr b="1" lang="en" sz="1700">
                <a:solidFill>
                  <a:srgbClr val="333333"/>
                </a:solidFill>
                <a:latin typeface="Manrope"/>
                <a:ea typeface="Manrope"/>
                <a:cs typeface="Manrope"/>
                <a:sym typeface="Manrope"/>
              </a:rPr>
              <a:t>không</a:t>
            </a:r>
            <a:r>
              <a:rPr lang="en" sz="1700">
                <a:solidFill>
                  <a:srgbClr val="333333"/>
                </a:solidFill>
                <a:latin typeface="Manrope"/>
                <a:ea typeface="Manrope"/>
                <a:cs typeface="Manrope"/>
                <a:sym typeface="Manrope"/>
              </a:rPr>
              <a:t> phân biệt ký tự hoa và ký tự thường)</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INPUT: </a:t>
            </a:r>
            <a:r>
              <a:rPr lang="en" sz="1700">
                <a:solidFill>
                  <a:srgbClr val="333333"/>
                </a:solidFill>
                <a:latin typeface="Manrope"/>
                <a:ea typeface="Manrope"/>
                <a:cs typeface="Manrope"/>
                <a:sym typeface="Manrope"/>
              </a:rPr>
              <a:t>Dòng đầu tiên là chuỗi ký tự, dòng thứ hai là một ký tự.</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Tìm được tại chỉ số tương ứng hoặc không tìm được</a:t>
            </a:r>
            <a:endParaRPr sz="1700">
              <a:solidFill>
                <a:srgbClr val="333333"/>
              </a:solidFill>
              <a:latin typeface="Manrope"/>
              <a:ea typeface="Manrope"/>
              <a:cs typeface="Manrope"/>
              <a:sym typeface="Manrope"/>
            </a:endParaRPr>
          </a:p>
        </p:txBody>
      </p:sp>
      <p:sp>
        <p:nvSpPr>
          <p:cNvPr id="954" name="Google Shape;954;p70"/>
          <p:cNvSpPr/>
          <p:nvPr/>
        </p:nvSpPr>
        <p:spPr>
          <a:xfrm>
            <a:off x="7601550" y="4097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SEARCH</a:t>
            </a:r>
            <a:endParaRPr>
              <a:solidFill>
                <a:schemeClr val="lt2"/>
              </a:solidFill>
              <a:latin typeface="Golos Text"/>
              <a:ea typeface="Golos Text"/>
              <a:cs typeface="Golos Text"/>
              <a:sym typeface="Golos Text"/>
            </a:endParaRPr>
          </a:p>
        </p:txBody>
      </p:sp>
      <p:graphicFrame>
        <p:nvGraphicFramePr>
          <p:cNvPr id="955" name="Google Shape;955;p70"/>
          <p:cNvGraphicFramePr/>
          <p:nvPr/>
        </p:nvGraphicFramePr>
        <p:xfrm>
          <a:off x="306750" y="3071000"/>
          <a:ext cx="3000000" cy="3000000"/>
        </p:xfrm>
        <a:graphic>
          <a:graphicData uri="http://schemas.openxmlformats.org/drawingml/2006/table">
            <a:tbl>
              <a:tblPr>
                <a:noFill/>
                <a:tableStyleId>{B07683FA-E15A-4107-8D4D-58159C19E4B4}</a:tableStyleId>
              </a:tblPr>
              <a:tblGrid>
                <a:gridCol w="1092625"/>
                <a:gridCol w="3518225"/>
                <a:gridCol w="3767250"/>
              </a:tblGrid>
              <a:tr h="381000">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381000">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DataStructureAndAlgorithm</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A</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rgbClr val="333333"/>
                          </a:solidFill>
                          <a:latin typeface="Consolas"/>
                          <a:ea typeface="Consolas"/>
                          <a:cs typeface="Consolas"/>
                          <a:sym typeface="Consolas"/>
                        </a:rPr>
                        <a:t>Found A at 1</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MmMmMmmM</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m</a:t>
                      </a:r>
                      <a:endParaRPr sz="1100">
                        <a:latin typeface="Consolas"/>
                        <a:ea typeface="Consolas"/>
                        <a:cs typeface="Consolas"/>
                        <a:sym typeface="Consolas"/>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Fo</a:t>
                      </a:r>
                      <a:r>
                        <a:rPr lang="en" sz="1100">
                          <a:latin typeface="Consolas"/>
                          <a:ea typeface="Consolas"/>
                          <a:cs typeface="Consolas"/>
                          <a:sym typeface="Consolas"/>
                        </a:rPr>
                        <a:t>und m at 0</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3</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PhamNhungLam</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T</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rgbClr val="333333"/>
                          </a:solidFill>
                          <a:latin typeface="Consolas"/>
                          <a:ea typeface="Consolas"/>
                          <a:cs typeface="Consolas"/>
                          <a:sym typeface="Consolas"/>
                        </a:rPr>
                        <a:t>Not found!</a:t>
                      </a:r>
                      <a:endParaRPr sz="1100">
                        <a:latin typeface="Consolas"/>
                        <a:ea typeface="Consolas"/>
                        <a:cs typeface="Consolas"/>
                        <a:sym typeface="Consolas"/>
                      </a:endParaRPr>
                    </a:p>
                  </a:txBody>
                  <a:tcPr marT="91425" marB="91425" marR="91425" marL="91425"/>
                </a:tc>
              </a:tr>
            </a:tbl>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71"/>
          <p:cNvSpPr txBox="1"/>
          <p:nvPr>
            <p:ph type="title"/>
          </p:nvPr>
        </p:nvSpPr>
        <p:spPr>
          <a:xfrm>
            <a:off x="258925" y="1837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VỀ NHÀ</a:t>
            </a:r>
            <a:endParaRPr b="1" sz="3200">
              <a:latin typeface="Manrope"/>
              <a:ea typeface="Manrope"/>
              <a:cs typeface="Manrope"/>
              <a:sym typeface="Manrope"/>
            </a:endParaRPr>
          </a:p>
        </p:txBody>
      </p:sp>
      <p:sp>
        <p:nvSpPr>
          <p:cNvPr id="961" name="Google Shape;961;p7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62" name="Google Shape;962;p71"/>
          <p:cNvSpPr txBox="1"/>
          <p:nvPr/>
        </p:nvSpPr>
        <p:spPr>
          <a:xfrm>
            <a:off x="258925" y="815325"/>
            <a:ext cx="8761200" cy="426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33333"/>
                </a:solidFill>
                <a:latin typeface="Manrope"/>
                <a:ea typeface="Manrope"/>
                <a:cs typeface="Manrope"/>
                <a:sym typeface="Manrope"/>
              </a:rPr>
              <a:t>Bài tập 3</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Cho một mảng có kích thước </a:t>
            </a:r>
            <a:r>
              <a:rPr lang="en" sz="1700">
                <a:solidFill>
                  <a:schemeClr val="accent1"/>
                </a:solidFill>
                <a:latin typeface="Manrope"/>
                <a:ea typeface="Manrope"/>
                <a:cs typeface="Manrope"/>
                <a:sym typeface="Manrope"/>
              </a:rPr>
              <a:t>n</a:t>
            </a:r>
            <a:r>
              <a:rPr lang="en" sz="1700">
                <a:solidFill>
                  <a:srgbClr val="333333"/>
                </a:solidFill>
                <a:latin typeface="Manrope"/>
                <a:ea typeface="Manrope"/>
                <a:cs typeface="Manrope"/>
                <a:sym typeface="Manrope"/>
              </a:rPr>
              <a:t>, mỗi phần tử của mảng là một chuỗi có độ dài đúng bằng </a:t>
            </a:r>
            <a:r>
              <a:rPr lang="en" sz="1700">
                <a:solidFill>
                  <a:schemeClr val="accent1"/>
                </a:solidFill>
                <a:latin typeface="Manrope"/>
                <a:ea typeface="Manrope"/>
                <a:cs typeface="Manrope"/>
                <a:sym typeface="Manrope"/>
              </a:rPr>
              <a:t>k</a:t>
            </a:r>
            <a:r>
              <a:rPr lang="en" sz="1700">
                <a:solidFill>
                  <a:srgbClr val="333333"/>
                </a:solidFill>
                <a:latin typeface="Manrope"/>
                <a:ea typeface="Manrope"/>
                <a:cs typeface="Manrope"/>
                <a:sym typeface="Manrope"/>
              </a:rPr>
              <a:t>.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Ví dụ:</a:t>
            </a:r>
            <a:r>
              <a:rPr lang="en" sz="1700">
                <a:solidFill>
                  <a:srgbClr val="333333"/>
                </a:solidFill>
                <a:latin typeface="Manrope"/>
                <a:ea typeface="Manrope"/>
                <a:cs typeface="Manrope"/>
                <a:sym typeface="Manrope"/>
              </a:rPr>
              <a:t> Mảng </a:t>
            </a:r>
            <a:r>
              <a:rPr lang="en" sz="1700">
                <a:solidFill>
                  <a:schemeClr val="accent1"/>
                </a:solidFill>
                <a:latin typeface="Manrope"/>
                <a:ea typeface="Manrope"/>
                <a:cs typeface="Manrope"/>
                <a:sym typeface="Manrope"/>
              </a:rPr>
              <a:t>serialKey</a:t>
            </a:r>
            <a:r>
              <a:rPr lang="en" sz="1700">
                <a:solidFill>
                  <a:srgbClr val="333333"/>
                </a:solidFill>
                <a:latin typeface="Manrope"/>
                <a:ea typeface="Manrope"/>
                <a:cs typeface="Manrope"/>
                <a:sym typeface="Manrope"/>
              </a:rPr>
              <a:t> có độ dài là </a:t>
            </a:r>
            <a:r>
              <a:rPr lang="en" sz="1700">
                <a:solidFill>
                  <a:schemeClr val="accent1"/>
                </a:solidFill>
                <a:latin typeface="Manrope"/>
                <a:ea typeface="Manrope"/>
                <a:cs typeface="Manrope"/>
                <a:sym typeface="Manrope"/>
              </a:rPr>
              <a:t>4</a:t>
            </a:r>
            <a:r>
              <a:rPr lang="en" sz="1700">
                <a:solidFill>
                  <a:srgbClr val="333333"/>
                </a:solidFill>
                <a:latin typeface="Manrope"/>
                <a:ea typeface="Manrope"/>
                <a:cs typeface="Manrope"/>
                <a:sym typeface="Manrope"/>
              </a:rPr>
              <a:t> và độ dài các phần tử chuỗi đúng bằng </a:t>
            </a:r>
            <a:r>
              <a:rPr lang="en" sz="1700">
                <a:solidFill>
                  <a:schemeClr val="accent1"/>
                </a:solidFill>
                <a:latin typeface="Manrope"/>
                <a:ea typeface="Manrope"/>
                <a:cs typeface="Manrope"/>
                <a:sym typeface="Manrope"/>
              </a:rPr>
              <a:t>8 </a:t>
            </a:r>
            <a:r>
              <a:rPr lang="en" sz="1700">
                <a:solidFill>
                  <a:schemeClr val="dk1"/>
                </a:solidFill>
                <a:latin typeface="Manrope"/>
                <a:ea typeface="Manrope"/>
                <a:cs typeface="Manrope"/>
                <a:sym typeface="Manrope"/>
              </a:rPr>
              <a:t>có dạng:</a:t>
            </a:r>
            <a:endParaRPr sz="1700">
              <a:solidFill>
                <a:schemeClr val="dk1"/>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Yêu cầu: </a:t>
            </a:r>
            <a:r>
              <a:rPr lang="en" sz="1700">
                <a:solidFill>
                  <a:srgbClr val="333333"/>
                </a:solidFill>
                <a:latin typeface="Manrope"/>
                <a:ea typeface="Manrope"/>
                <a:cs typeface="Manrope"/>
                <a:sym typeface="Manrope"/>
              </a:rPr>
              <a:t>Lưu các chuỗi nhập từ bàn phím vào mảng </a:t>
            </a:r>
            <a:r>
              <a:rPr lang="en" sz="1700">
                <a:solidFill>
                  <a:schemeClr val="accent1"/>
                </a:solidFill>
                <a:latin typeface="Manrope"/>
                <a:ea typeface="Manrope"/>
                <a:cs typeface="Manrope"/>
                <a:sym typeface="Manrope"/>
              </a:rPr>
              <a:t>serialKey</a:t>
            </a:r>
            <a:r>
              <a:rPr lang="en" sz="1700">
                <a:solidFill>
                  <a:srgbClr val="333333"/>
                </a:solidFill>
                <a:latin typeface="Manrope"/>
                <a:ea typeface="Manrope"/>
                <a:cs typeface="Manrope"/>
                <a:sym typeface="Manrope"/>
              </a:rPr>
              <a:t> và viết hàm </a:t>
            </a:r>
            <a:r>
              <a:rPr lang="en" sz="1700">
                <a:solidFill>
                  <a:schemeClr val="accent1"/>
                </a:solidFill>
                <a:latin typeface="Manrope"/>
                <a:ea typeface="Manrope"/>
                <a:cs typeface="Manrope"/>
                <a:sym typeface="Manrope"/>
              </a:rPr>
              <a:t>search</a:t>
            </a:r>
            <a:r>
              <a:rPr lang="en" sz="1700">
                <a:solidFill>
                  <a:srgbClr val="333333"/>
                </a:solidFill>
                <a:latin typeface="Manrope"/>
                <a:ea typeface="Manrope"/>
                <a:cs typeface="Manrope"/>
                <a:sym typeface="Manrope"/>
              </a:rPr>
              <a:t> cho phép tìm một chuỗi ký tự nhập từ bên ngoài có ở trong mảng hay không, nếu có thì ở chỉ số nào. Cài đặt chương trình C để kiểm tra tính hiệu quả của hàm </a:t>
            </a:r>
            <a:r>
              <a:rPr lang="en" sz="1700">
                <a:solidFill>
                  <a:schemeClr val="accent1"/>
                </a:solidFill>
                <a:latin typeface="Manrope"/>
                <a:ea typeface="Manrope"/>
                <a:cs typeface="Manrope"/>
                <a:sym typeface="Manrope"/>
              </a:rPr>
              <a:t>search</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INPUT: </a:t>
            </a:r>
            <a:r>
              <a:rPr lang="en" sz="1700">
                <a:solidFill>
                  <a:srgbClr val="333333"/>
                </a:solidFill>
                <a:latin typeface="Manrope"/>
                <a:ea typeface="Manrope"/>
                <a:cs typeface="Manrope"/>
                <a:sym typeface="Manrope"/>
              </a:rPr>
              <a:t>Dòng đầu tiên là </a:t>
            </a:r>
            <a:r>
              <a:rPr lang="en" sz="1700">
                <a:solidFill>
                  <a:srgbClr val="333333"/>
                </a:solidFill>
                <a:latin typeface="Manrope"/>
                <a:ea typeface="Manrope"/>
                <a:cs typeface="Manrope"/>
                <a:sym typeface="Manrope"/>
              </a:rPr>
              <a:t>kích thước mảng </a:t>
            </a:r>
            <a:r>
              <a:rPr lang="en" sz="1700">
                <a:solidFill>
                  <a:schemeClr val="accent1"/>
                </a:solidFill>
                <a:latin typeface="Manrope"/>
                <a:ea typeface="Manrope"/>
                <a:cs typeface="Manrope"/>
                <a:sym typeface="Manrope"/>
              </a:rPr>
              <a:t>n</a:t>
            </a:r>
            <a:r>
              <a:rPr lang="en" sz="1700">
                <a:solidFill>
                  <a:srgbClr val="333333"/>
                </a:solidFill>
                <a:latin typeface="Manrope"/>
                <a:ea typeface="Manrope"/>
                <a:cs typeface="Manrope"/>
                <a:sym typeface="Manrope"/>
              </a:rPr>
              <a:t>, dòng thứ hai là </a:t>
            </a:r>
            <a:r>
              <a:rPr lang="en" sz="1700">
                <a:solidFill>
                  <a:srgbClr val="333333"/>
                </a:solidFill>
                <a:latin typeface="Manrope"/>
                <a:ea typeface="Manrope"/>
                <a:cs typeface="Manrope"/>
                <a:sym typeface="Manrope"/>
              </a:rPr>
              <a:t>kích thước phần tử </a:t>
            </a:r>
            <a:r>
              <a:rPr lang="en" sz="1700">
                <a:solidFill>
                  <a:schemeClr val="accent1"/>
                </a:solidFill>
                <a:latin typeface="Manrope"/>
                <a:ea typeface="Manrope"/>
                <a:cs typeface="Manrope"/>
                <a:sym typeface="Manrope"/>
              </a:rPr>
              <a:t>k</a:t>
            </a:r>
            <a:r>
              <a:rPr lang="en" sz="1700">
                <a:solidFill>
                  <a:srgbClr val="333333"/>
                </a:solidFill>
                <a:latin typeface="Manrope"/>
                <a:ea typeface="Manrope"/>
                <a:cs typeface="Manrope"/>
                <a:sym typeface="Manrope"/>
              </a:rPr>
              <a:t>, </a:t>
            </a:r>
            <a:r>
              <a:rPr lang="en" sz="1700">
                <a:solidFill>
                  <a:schemeClr val="accent1"/>
                </a:solidFill>
                <a:latin typeface="Manrope"/>
                <a:ea typeface="Manrope"/>
                <a:cs typeface="Manrope"/>
                <a:sym typeface="Manrope"/>
              </a:rPr>
              <a:t>n</a:t>
            </a:r>
            <a:r>
              <a:rPr lang="en" sz="1700">
                <a:solidFill>
                  <a:srgbClr val="333333"/>
                </a:solidFill>
                <a:latin typeface="Manrope"/>
                <a:ea typeface="Manrope"/>
                <a:cs typeface="Manrope"/>
                <a:sym typeface="Manrope"/>
              </a:rPr>
              <a:t> dòng sau đó mỗi dòng là một chuỗi có độ dài </a:t>
            </a:r>
            <a:r>
              <a:rPr lang="en" sz="1700">
                <a:solidFill>
                  <a:schemeClr val="accent1"/>
                </a:solidFill>
                <a:latin typeface="Manrope"/>
                <a:ea typeface="Manrope"/>
                <a:cs typeface="Manrope"/>
                <a:sym typeface="Manrope"/>
              </a:rPr>
              <a:t>k</a:t>
            </a:r>
            <a:r>
              <a:rPr lang="en" sz="1700">
                <a:solidFill>
                  <a:srgbClr val="333333"/>
                </a:solidFill>
                <a:latin typeface="Manrope"/>
                <a:ea typeface="Manrope"/>
                <a:cs typeface="Manrope"/>
                <a:sym typeface="Manrope"/>
              </a:rPr>
              <a:t>, dòng cuối cùng là </a:t>
            </a:r>
            <a:r>
              <a:rPr b="1" lang="en" sz="1700">
                <a:solidFill>
                  <a:srgbClr val="333333"/>
                </a:solidFill>
                <a:latin typeface="Manrope"/>
                <a:ea typeface="Manrope"/>
                <a:cs typeface="Manrope"/>
                <a:sym typeface="Manrope"/>
              </a:rPr>
              <a:t>chuỗi cần tìm</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Tìm được tại chỉ số tương ứng hoặc không tìm được.</a:t>
            </a:r>
            <a:endParaRPr sz="1700">
              <a:solidFill>
                <a:srgbClr val="333333"/>
              </a:solidFill>
              <a:latin typeface="Manrope"/>
              <a:ea typeface="Manrope"/>
              <a:cs typeface="Manrope"/>
              <a:sym typeface="Manrope"/>
            </a:endParaRPr>
          </a:p>
        </p:txBody>
      </p:sp>
      <p:sp>
        <p:nvSpPr>
          <p:cNvPr id="963" name="Google Shape;963;p71"/>
          <p:cNvSpPr/>
          <p:nvPr/>
        </p:nvSpPr>
        <p:spPr>
          <a:xfrm>
            <a:off x="7601550" y="2573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SEARCH</a:t>
            </a:r>
            <a:endParaRPr>
              <a:solidFill>
                <a:schemeClr val="lt2"/>
              </a:solidFill>
              <a:latin typeface="Golos Text"/>
              <a:ea typeface="Golos Text"/>
              <a:cs typeface="Golos Text"/>
              <a:sym typeface="Golos Text"/>
            </a:endParaRPr>
          </a:p>
        </p:txBody>
      </p:sp>
      <p:graphicFrame>
        <p:nvGraphicFramePr>
          <p:cNvPr id="964" name="Google Shape;964;p71"/>
          <p:cNvGraphicFramePr/>
          <p:nvPr/>
        </p:nvGraphicFramePr>
        <p:xfrm>
          <a:off x="413775" y="1832200"/>
          <a:ext cx="3000000" cy="3000000"/>
        </p:xfrm>
        <a:graphic>
          <a:graphicData uri="http://schemas.openxmlformats.org/drawingml/2006/table">
            <a:tbl>
              <a:tblPr>
                <a:noFill/>
                <a:tableStyleId>{B07683FA-E15A-4107-8D4D-58159C19E4B4}</a:tableStyleId>
              </a:tblPr>
              <a:tblGrid>
                <a:gridCol w="2094525"/>
                <a:gridCol w="2094525"/>
                <a:gridCol w="2094525"/>
                <a:gridCol w="2094525"/>
              </a:tblGrid>
              <a:tr h="381000">
                <a:tc>
                  <a:txBody>
                    <a:bodyPr/>
                    <a:lstStyle/>
                    <a:p>
                      <a:pPr indent="0" lvl="0" marL="0" rtl="0" algn="ctr">
                        <a:spcBef>
                          <a:spcPts val="0"/>
                        </a:spcBef>
                        <a:spcAft>
                          <a:spcPts val="0"/>
                        </a:spcAft>
                        <a:buNone/>
                      </a:pPr>
                      <a:r>
                        <a:rPr lang="en">
                          <a:latin typeface="Consolas"/>
                          <a:ea typeface="Consolas"/>
                          <a:cs typeface="Consolas"/>
                          <a:sym typeface="Consolas"/>
                        </a:rPr>
                        <a:t>0</a:t>
                      </a:r>
                      <a:endParaRPr>
                        <a:latin typeface="Consolas"/>
                        <a:ea typeface="Consolas"/>
                        <a:cs typeface="Consolas"/>
                        <a:sym typeface="Consolas"/>
                      </a:endParaRPr>
                    </a:p>
                  </a:txBody>
                  <a:tcPr marT="91425" marB="91425" marR="91425" marL="91425"/>
                </a:tc>
                <a:tc>
                  <a:txBody>
                    <a:bodyPr/>
                    <a:lstStyle/>
                    <a:p>
                      <a:pPr indent="0" lvl="0" marL="0" rtl="0" algn="ctr">
                        <a:spcBef>
                          <a:spcPts val="0"/>
                        </a:spcBef>
                        <a:spcAft>
                          <a:spcPts val="0"/>
                        </a:spcAft>
                        <a:buNone/>
                      </a:pPr>
                      <a:r>
                        <a:rPr lang="en">
                          <a:latin typeface="Consolas"/>
                          <a:ea typeface="Consolas"/>
                          <a:cs typeface="Consolas"/>
                          <a:sym typeface="Consolas"/>
                        </a:rPr>
                        <a:t>1</a:t>
                      </a:r>
                      <a:endParaRPr>
                        <a:latin typeface="Consolas"/>
                        <a:ea typeface="Consolas"/>
                        <a:cs typeface="Consolas"/>
                        <a:sym typeface="Consolas"/>
                      </a:endParaRPr>
                    </a:p>
                  </a:txBody>
                  <a:tcPr marT="91425" marB="91425" marR="91425" marL="91425"/>
                </a:tc>
                <a:tc>
                  <a:txBody>
                    <a:bodyPr/>
                    <a:lstStyle/>
                    <a:p>
                      <a:pPr indent="0" lvl="0" marL="0" rtl="0" algn="ctr">
                        <a:spcBef>
                          <a:spcPts val="0"/>
                        </a:spcBef>
                        <a:spcAft>
                          <a:spcPts val="0"/>
                        </a:spcAft>
                        <a:buNone/>
                      </a:pPr>
                      <a:r>
                        <a:rPr lang="en">
                          <a:latin typeface="Consolas"/>
                          <a:ea typeface="Consolas"/>
                          <a:cs typeface="Consolas"/>
                          <a:sym typeface="Consolas"/>
                        </a:rPr>
                        <a:t>2</a:t>
                      </a:r>
                      <a:endParaRPr>
                        <a:latin typeface="Consolas"/>
                        <a:ea typeface="Consolas"/>
                        <a:cs typeface="Consolas"/>
                        <a:sym typeface="Consolas"/>
                      </a:endParaRPr>
                    </a:p>
                  </a:txBody>
                  <a:tcPr marT="91425" marB="91425" marR="91425" marL="91425"/>
                </a:tc>
                <a:tc>
                  <a:txBody>
                    <a:bodyPr/>
                    <a:lstStyle/>
                    <a:p>
                      <a:pPr indent="0" lvl="0" marL="0" rtl="0" algn="ctr">
                        <a:spcBef>
                          <a:spcPts val="0"/>
                        </a:spcBef>
                        <a:spcAft>
                          <a:spcPts val="0"/>
                        </a:spcAft>
                        <a:buNone/>
                      </a:pPr>
                      <a:r>
                        <a:rPr lang="en">
                          <a:latin typeface="Consolas"/>
                          <a:ea typeface="Consolas"/>
                          <a:cs typeface="Consolas"/>
                          <a:sym typeface="Consolas"/>
                        </a:rPr>
                        <a:t>3</a:t>
                      </a:r>
                      <a:endParaRPr>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latin typeface="Consolas"/>
                          <a:ea typeface="Consolas"/>
                          <a:cs typeface="Consolas"/>
                          <a:sym typeface="Consolas"/>
                        </a:rPr>
                        <a:t>01sd203a</a:t>
                      </a:r>
                      <a:endParaRPr>
                        <a:latin typeface="Consolas"/>
                        <a:ea typeface="Consolas"/>
                        <a:cs typeface="Consolas"/>
                        <a:sym typeface="Consolas"/>
                      </a:endParaRPr>
                    </a:p>
                  </a:txBody>
                  <a:tcPr marT="91425" marB="91425" marR="91425" marL="91425"/>
                </a:tc>
                <a:tc>
                  <a:txBody>
                    <a:bodyPr/>
                    <a:lstStyle/>
                    <a:p>
                      <a:pPr indent="0" lvl="0" marL="0" rtl="0" algn="ctr">
                        <a:spcBef>
                          <a:spcPts val="0"/>
                        </a:spcBef>
                        <a:spcAft>
                          <a:spcPts val="0"/>
                        </a:spcAft>
                        <a:buNone/>
                      </a:pPr>
                      <a:r>
                        <a:rPr lang="en">
                          <a:latin typeface="Consolas"/>
                          <a:ea typeface="Consolas"/>
                          <a:cs typeface="Consolas"/>
                          <a:sym typeface="Consolas"/>
                        </a:rPr>
                        <a:t>98lam780</a:t>
                      </a:r>
                      <a:endParaRPr>
                        <a:latin typeface="Consolas"/>
                        <a:ea typeface="Consolas"/>
                        <a:cs typeface="Consolas"/>
                        <a:sym typeface="Consolas"/>
                      </a:endParaRPr>
                    </a:p>
                  </a:txBody>
                  <a:tcPr marT="91425" marB="91425" marR="91425" marL="91425"/>
                </a:tc>
                <a:tc>
                  <a:txBody>
                    <a:bodyPr/>
                    <a:lstStyle/>
                    <a:p>
                      <a:pPr indent="0" lvl="0" marL="0" rtl="0" algn="ctr">
                        <a:spcBef>
                          <a:spcPts val="0"/>
                        </a:spcBef>
                        <a:spcAft>
                          <a:spcPts val="0"/>
                        </a:spcAft>
                        <a:buNone/>
                      </a:pPr>
                      <a:r>
                        <a:rPr lang="en">
                          <a:latin typeface="Consolas"/>
                          <a:ea typeface="Consolas"/>
                          <a:cs typeface="Consolas"/>
                          <a:sym typeface="Consolas"/>
                        </a:rPr>
                        <a:t>n1h2u3ng</a:t>
                      </a:r>
                      <a:endParaRPr>
                        <a:latin typeface="Consolas"/>
                        <a:ea typeface="Consolas"/>
                        <a:cs typeface="Consolas"/>
                        <a:sym typeface="Consolas"/>
                      </a:endParaRPr>
                    </a:p>
                  </a:txBody>
                  <a:tcPr marT="91425" marB="91425" marR="91425" marL="91425"/>
                </a:tc>
                <a:tc>
                  <a:txBody>
                    <a:bodyPr/>
                    <a:lstStyle/>
                    <a:p>
                      <a:pPr indent="0" lvl="0" marL="0" rtl="0" algn="ctr">
                        <a:spcBef>
                          <a:spcPts val="0"/>
                        </a:spcBef>
                        <a:spcAft>
                          <a:spcPts val="0"/>
                        </a:spcAft>
                        <a:buNone/>
                      </a:pPr>
                      <a:r>
                        <a:rPr lang="en">
                          <a:latin typeface="Consolas"/>
                          <a:ea typeface="Consolas"/>
                          <a:cs typeface="Consolas"/>
                          <a:sym typeface="Consolas"/>
                        </a:rPr>
                        <a:t>hvthaott</a:t>
                      </a:r>
                      <a:endParaRPr>
                        <a:latin typeface="Consolas"/>
                        <a:ea typeface="Consolas"/>
                        <a:cs typeface="Consolas"/>
                        <a:sym typeface="Consolas"/>
                      </a:endParaRPr>
                    </a:p>
                  </a:txBody>
                  <a:tcPr marT="91425" marB="91425" marR="91425" marL="91425"/>
                </a:tc>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 name="Shape 968"/>
        <p:cNvGrpSpPr/>
        <p:nvPr/>
      </p:nvGrpSpPr>
      <p:grpSpPr>
        <a:xfrm>
          <a:off x="0" y="0"/>
          <a:ext cx="0" cy="0"/>
          <a:chOff x="0" y="0"/>
          <a:chExt cx="0" cy="0"/>
        </a:xfrm>
      </p:grpSpPr>
      <p:sp>
        <p:nvSpPr>
          <p:cNvPr id="969" name="Google Shape;969;p72"/>
          <p:cNvSpPr txBox="1"/>
          <p:nvPr>
            <p:ph type="title"/>
          </p:nvPr>
        </p:nvSpPr>
        <p:spPr>
          <a:xfrm>
            <a:off x="382950" y="127575"/>
            <a:ext cx="56592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TEST CASE BÀI TẬP </a:t>
            </a:r>
            <a:r>
              <a:rPr b="1" lang="en">
                <a:latin typeface="Manrope"/>
                <a:ea typeface="Manrope"/>
                <a:cs typeface="Manrope"/>
                <a:sym typeface="Manrope"/>
              </a:rPr>
              <a:t>VỀ NHÀ 3</a:t>
            </a:r>
            <a:endParaRPr b="1">
              <a:latin typeface="Manrope"/>
              <a:ea typeface="Manrope"/>
              <a:cs typeface="Manrope"/>
              <a:sym typeface="Manrope"/>
            </a:endParaRPr>
          </a:p>
        </p:txBody>
      </p:sp>
      <p:sp>
        <p:nvSpPr>
          <p:cNvPr id="970" name="Google Shape;970;p7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971" name="Google Shape;971;p72"/>
          <p:cNvGraphicFramePr/>
          <p:nvPr/>
        </p:nvGraphicFramePr>
        <p:xfrm>
          <a:off x="382950" y="839200"/>
          <a:ext cx="3000000" cy="3000000"/>
        </p:xfrm>
        <a:graphic>
          <a:graphicData uri="http://schemas.openxmlformats.org/drawingml/2006/table">
            <a:tbl>
              <a:tblPr>
                <a:noFill/>
                <a:tableStyleId>{B07683FA-E15A-4107-8D4D-58159C19E4B4}</a:tableStyleId>
              </a:tblPr>
              <a:tblGrid>
                <a:gridCol w="1092625"/>
                <a:gridCol w="3518225"/>
                <a:gridCol w="3767250"/>
              </a:tblGrid>
              <a:tr h="489825">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1676825">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4</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8</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01sd203a</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98lam780</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N1h2u3ng</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hvthaott</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hvthaott</a:t>
                      </a:r>
                      <a:endParaRPr sz="1100">
                        <a:solidFill>
                          <a:schemeClr val="accent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rgbClr val="333333"/>
                          </a:solidFill>
                          <a:latin typeface="Consolas"/>
                          <a:ea typeface="Consolas"/>
                          <a:cs typeface="Consolas"/>
                          <a:sym typeface="Consolas"/>
                        </a:rPr>
                        <a:t>Found </a:t>
                      </a:r>
                      <a:r>
                        <a:rPr lang="en" sz="1100">
                          <a:solidFill>
                            <a:schemeClr val="accent1"/>
                          </a:solidFill>
                          <a:latin typeface="Consolas"/>
                          <a:ea typeface="Consolas"/>
                          <a:cs typeface="Consolas"/>
                          <a:sym typeface="Consolas"/>
                        </a:rPr>
                        <a:t>hvthaott</a:t>
                      </a:r>
                      <a:r>
                        <a:rPr lang="en" sz="1100">
                          <a:solidFill>
                            <a:srgbClr val="333333"/>
                          </a:solidFill>
                          <a:latin typeface="Consolas"/>
                          <a:ea typeface="Consolas"/>
                          <a:cs typeface="Consolas"/>
                          <a:sym typeface="Consolas"/>
                        </a:rPr>
                        <a:t> at 3</a:t>
                      </a:r>
                      <a:endParaRPr sz="1100">
                        <a:latin typeface="Consolas"/>
                        <a:ea typeface="Consolas"/>
                        <a:cs typeface="Consolas"/>
                        <a:sym typeface="Consolas"/>
                      </a:endParaRPr>
                    </a:p>
                  </a:txBody>
                  <a:tcPr marT="91425" marB="91425" marR="91425" marL="91425"/>
                </a:tc>
              </a:tr>
              <a:tr h="188405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5</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3</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2k3</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2k4</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2k2</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3j3</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2k2</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2k2</a:t>
                      </a:r>
                      <a:endParaRPr sz="1100">
                        <a:solidFill>
                          <a:schemeClr val="accent1"/>
                        </a:solidFill>
                        <a:latin typeface="Consolas"/>
                        <a:ea typeface="Consolas"/>
                        <a:cs typeface="Consolas"/>
                        <a:sym typeface="Consolas"/>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Found </a:t>
                      </a:r>
                      <a:r>
                        <a:rPr lang="en" sz="1100">
                          <a:solidFill>
                            <a:schemeClr val="accent1"/>
                          </a:solidFill>
                          <a:latin typeface="Consolas"/>
                          <a:ea typeface="Consolas"/>
                          <a:cs typeface="Consolas"/>
                          <a:sym typeface="Consolas"/>
                        </a:rPr>
                        <a:t>2k2</a:t>
                      </a:r>
                      <a:r>
                        <a:rPr lang="en" sz="1100">
                          <a:latin typeface="Consolas"/>
                          <a:ea typeface="Consolas"/>
                          <a:cs typeface="Consolas"/>
                          <a:sym typeface="Consolas"/>
                        </a:rPr>
                        <a:t> at 2</a:t>
                      </a:r>
                      <a:endParaRPr sz="1100">
                        <a:latin typeface="Consolas"/>
                        <a:ea typeface="Consolas"/>
                        <a:cs typeface="Consolas"/>
                        <a:sym typeface="Consolas"/>
                      </a:endParaRPr>
                    </a:p>
                  </a:txBody>
                  <a:tcPr marT="91425" marB="91425" marR="91425" marL="91425"/>
                </a:tc>
              </a:tr>
            </a:tbl>
          </a:graphicData>
        </a:graphic>
      </p:graphicFrame>
      <p:sp>
        <p:nvSpPr>
          <p:cNvPr id="972" name="Google Shape;972;p72"/>
          <p:cNvSpPr/>
          <p:nvPr/>
        </p:nvSpPr>
        <p:spPr>
          <a:xfrm>
            <a:off x="7601550" y="2573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SEARCH</a:t>
            </a:r>
            <a:endParaRPr>
              <a:solidFill>
                <a:schemeClr val="lt2"/>
              </a:solidFill>
              <a:latin typeface="Golos Text"/>
              <a:ea typeface="Golos Text"/>
              <a:cs typeface="Golos Text"/>
              <a:sym typeface="Golos Text"/>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6" name="Shape 976"/>
        <p:cNvGrpSpPr/>
        <p:nvPr/>
      </p:nvGrpSpPr>
      <p:grpSpPr>
        <a:xfrm>
          <a:off x="0" y="0"/>
          <a:ext cx="0" cy="0"/>
          <a:chOff x="0" y="0"/>
          <a:chExt cx="0" cy="0"/>
        </a:xfrm>
      </p:grpSpPr>
      <p:sp>
        <p:nvSpPr>
          <p:cNvPr id="977" name="Google Shape;977;p73"/>
          <p:cNvSpPr txBox="1"/>
          <p:nvPr>
            <p:ph type="title"/>
          </p:nvPr>
        </p:nvSpPr>
        <p:spPr>
          <a:xfrm>
            <a:off x="258925" y="313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VỀ NHÀ</a:t>
            </a:r>
            <a:endParaRPr b="1" sz="3200">
              <a:latin typeface="Manrope"/>
              <a:ea typeface="Manrope"/>
              <a:cs typeface="Manrope"/>
              <a:sym typeface="Manrope"/>
            </a:endParaRPr>
          </a:p>
        </p:txBody>
      </p:sp>
      <p:sp>
        <p:nvSpPr>
          <p:cNvPr id="978" name="Google Shape;978;p7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79" name="Google Shape;979;p73"/>
          <p:cNvSpPr txBox="1"/>
          <p:nvPr/>
        </p:nvSpPr>
        <p:spPr>
          <a:xfrm>
            <a:off x="346500" y="560050"/>
            <a:ext cx="8797500" cy="450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33333"/>
                </a:solidFill>
                <a:latin typeface="Manrope"/>
                <a:ea typeface="Manrope"/>
                <a:cs typeface="Manrope"/>
                <a:sym typeface="Manrope"/>
              </a:rPr>
              <a:t>Bài tập 4</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Chèn một ký tự cho trước vào một chuỗi ký tự.</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INPUT:</a:t>
            </a:r>
            <a:endParaRPr b="1"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đầu tiên là chuỗi ký tự có độ dài không quá 1000</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thứ hai là ký tự cần chèn và chỉ số tương ứng</a:t>
            </a:r>
            <a:endParaRPr sz="1700">
              <a:solidFill>
                <a:srgbClr val="333333"/>
              </a:solidFill>
              <a:latin typeface="Manrope"/>
              <a:ea typeface="Manrope"/>
              <a:cs typeface="Manrope"/>
              <a:sym typeface="Manrope"/>
            </a:endParaRPr>
          </a:p>
          <a:p>
            <a:pPr indent="0" lvl="0" marL="45720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Chuỗi ký tự sau khi chèn.</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ExtraLight"/>
              <a:ea typeface="Manrope ExtraLight"/>
              <a:cs typeface="Manrope ExtraLight"/>
              <a:sym typeface="Manrope ExtraLight"/>
            </a:endParaRPr>
          </a:p>
          <a:p>
            <a:pPr indent="0" lvl="0" marL="0" rtl="0" algn="l">
              <a:spcBef>
                <a:spcPts val="0"/>
              </a:spcBef>
              <a:spcAft>
                <a:spcPts val="0"/>
              </a:spcAft>
              <a:buNone/>
            </a:pPr>
            <a:r>
              <a:t/>
            </a:r>
            <a:endParaRPr sz="1700">
              <a:solidFill>
                <a:srgbClr val="333333"/>
              </a:solidFill>
              <a:latin typeface="Manrope ExtraLight"/>
              <a:ea typeface="Manrope ExtraLight"/>
              <a:cs typeface="Manrope ExtraLight"/>
              <a:sym typeface="Manrope ExtraLight"/>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Chú ý: </a:t>
            </a:r>
            <a:r>
              <a:rPr b="1" lang="en" sz="1700">
                <a:solidFill>
                  <a:srgbClr val="333333"/>
                </a:solidFill>
                <a:latin typeface="Manrope"/>
                <a:ea typeface="Manrope"/>
                <a:cs typeface="Manrope"/>
                <a:sym typeface="Manrope"/>
              </a:rPr>
              <a:t>Không</a:t>
            </a:r>
            <a:r>
              <a:rPr lang="en" sz="1700">
                <a:solidFill>
                  <a:srgbClr val="333333"/>
                </a:solidFill>
                <a:latin typeface="Manrope ExtraLight"/>
                <a:ea typeface="Manrope ExtraLight"/>
                <a:cs typeface="Manrope ExtraLight"/>
                <a:sym typeface="Manrope ExtraLight"/>
              </a:rPr>
              <a:t> sử dụng bất kỳ hàm có sẵn trong thư viện</a:t>
            </a:r>
            <a:r>
              <a:rPr b="1" lang="en" sz="1700">
                <a:solidFill>
                  <a:srgbClr val="333333"/>
                </a:solidFill>
                <a:latin typeface="Manrope"/>
                <a:ea typeface="Manrope"/>
                <a:cs typeface="Manrope"/>
                <a:sym typeface="Manrope"/>
              </a:rPr>
              <a:t> string.h </a:t>
            </a:r>
            <a:r>
              <a:rPr lang="en" sz="1700">
                <a:solidFill>
                  <a:srgbClr val="333333"/>
                </a:solidFill>
                <a:latin typeface="Manrope ExtraLight"/>
                <a:ea typeface="Manrope ExtraLight"/>
                <a:cs typeface="Manrope ExtraLight"/>
                <a:sym typeface="Manrope ExtraLight"/>
              </a:rPr>
              <a:t>ngoại trừ hàm strlen.</a:t>
            </a:r>
            <a:endParaRPr sz="1700">
              <a:solidFill>
                <a:srgbClr val="333333"/>
              </a:solidFill>
              <a:latin typeface="Manrope ExtraLight"/>
              <a:ea typeface="Manrope ExtraLight"/>
              <a:cs typeface="Manrope ExtraLight"/>
              <a:sym typeface="Manrope ExtraLight"/>
            </a:endParaRPr>
          </a:p>
        </p:txBody>
      </p:sp>
      <p:sp>
        <p:nvSpPr>
          <p:cNvPr id="980" name="Google Shape;980;p73"/>
          <p:cNvSpPr/>
          <p:nvPr/>
        </p:nvSpPr>
        <p:spPr>
          <a:xfrm>
            <a:off x="7601550" y="2573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INSERT</a:t>
            </a:r>
            <a:endParaRPr>
              <a:solidFill>
                <a:schemeClr val="lt2"/>
              </a:solidFill>
              <a:latin typeface="Golos Text"/>
              <a:ea typeface="Golos Text"/>
              <a:cs typeface="Golos Text"/>
              <a:sym typeface="Golos Text"/>
            </a:endParaRPr>
          </a:p>
        </p:txBody>
      </p:sp>
      <p:graphicFrame>
        <p:nvGraphicFramePr>
          <p:cNvPr id="981" name="Google Shape;981;p73"/>
          <p:cNvGraphicFramePr/>
          <p:nvPr/>
        </p:nvGraphicFramePr>
        <p:xfrm>
          <a:off x="413850" y="2699425"/>
          <a:ext cx="3000000" cy="3000000"/>
        </p:xfrm>
        <a:graphic>
          <a:graphicData uri="http://schemas.openxmlformats.org/drawingml/2006/table">
            <a:tbl>
              <a:tblPr>
                <a:noFill/>
                <a:tableStyleId>{B07683FA-E15A-4107-8D4D-58159C19E4B4}</a:tableStyleId>
              </a:tblPr>
              <a:tblGrid>
                <a:gridCol w="1092625"/>
                <a:gridCol w="3518225"/>
                <a:gridCol w="3767250"/>
              </a:tblGrid>
              <a:tr h="381000">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381000">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DataStructureAndAlgorithm</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A</a:t>
                      </a:r>
                      <a:r>
                        <a:rPr lang="en" sz="1100">
                          <a:latin typeface="Consolas"/>
                          <a:ea typeface="Consolas"/>
                          <a:cs typeface="Consolas"/>
                          <a:sym typeface="Consolas"/>
                        </a:rPr>
                        <a:t> 3</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Dat</a:t>
                      </a:r>
                      <a:r>
                        <a:rPr lang="en" sz="1100">
                          <a:solidFill>
                            <a:schemeClr val="accent1"/>
                          </a:solidFill>
                          <a:latin typeface="Consolas"/>
                          <a:ea typeface="Consolas"/>
                          <a:cs typeface="Consolas"/>
                          <a:sym typeface="Consolas"/>
                        </a:rPr>
                        <a:t>A</a:t>
                      </a:r>
                      <a:r>
                        <a:rPr lang="en" sz="1100">
                          <a:latin typeface="Consolas"/>
                          <a:ea typeface="Consolas"/>
                          <a:cs typeface="Consolas"/>
                          <a:sym typeface="Consolas"/>
                        </a:rPr>
                        <a:t>aStructureAndAlgorithm</a:t>
                      </a:r>
                      <a:endParaRPr sz="1100">
                        <a:latin typeface="Consolas"/>
                        <a:ea typeface="Consolas"/>
                        <a:cs typeface="Consolas"/>
                        <a:sym typeface="Consolas"/>
                      </a:endParaRPr>
                    </a:p>
                    <a:p>
                      <a:pPr indent="0" lvl="0" marL="0" rtl="0" algn="l">
                        <a:spcBef>
                          <a:spcPts val="0"/>
                        </a:spcBef>
                        <a:spcAft>
                          <a:spcPts val="0"/>
                        </a:spcAft>
                        <a:buNone/>
                      </a:pPr>
                      <a:r>
                        <a:t/>
                      </a:r>
                      <a:endParaRPr sz="1100">
                        <a:solidFill>
                          <a:srgbClr val="333333"/>
                        </a:solidFill>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MmMmMmmM</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m</a:t>
                      </a:r>
                      <a:r>
                        <a:rPr lang="en" sz="1100">
                          <a:latin typeface="Consolas"/>
                          <a:ea typeface="Consolas"/>
                          <a:cs typeface="Consolas"/>
                          <a:sym typeface="Consolas"/>
                        </a:rPr>
                        <a:t> 0</a:t>
                      </a:r>
                      <a:r>
                        <a:rPr lang="en" sz="1100">
                          <a:latin typeface="Consolas"/>
                          <a:ea typeface="Consolas"/>
                          <a:cs typeface="Consolas"/>
                          <a:sym typeface="Consolas"/>
                        </a:rPr>
                        <a:t> </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chemeClr val="accent1"/>
                          </a:solidFill>
                          <a:latin typeface="Consolas"/>
                          <a:ea typeface="Consolas"/>
                          <a:cs typeface="Consolas"/>
                          <a:sym typeface="Consolas"/>
                        </a:rPr>
                        <a:t>m</a:t>
                      </a:r>
                      <a:r>
                        <a:rPr lang="en" sz="1100">
                          <a:latin typeface="Consolas"/>
                          <a:ea typeface="Consolas"/>
                          <a:cs typeface="Consolas"/>
                          <a:sym typeface="Consolas"/>
                        </a:rPr>
                        <a:t>MmMmMmmM</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thCTDL&amp;G</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T</a:t>
                      </a:r>
                      <a:r>
                        <a:rPr lang="en" sz="1100">
                          <a:latin typeface="Consolas"/>
                          <a:ea typeface="Consolas"/>
                          <a:cs typeface="Consolas"/>
                          <a:sym typeface="Consolas"/>
                        </a:rPr>
                        <a:t> 8</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thCTDL&amp;G</a:t>
                      </a:r>
                      <a:r>
                        <a:rPr lang="en" sz="1100">
                          <a:solidFill>
                            <a:schemeClr val="accent1"/>
                          </a:solidFill>
                          <a:latin typeface="Consolas"/>
                          <a:ea typeface="Consolas"/>
                          <a:cs typeface="Consolas"/>
                          <a:sym typeface="Consolas"/>
                        </a:rPr>
                        <a:t>T</a:t>
                      </a:r>
                      <a:endParaRPr sz="1100">
                        <a:solidFill>
                          <a:schemeClr val="accent1"/>
                        </a:solidFill>
                        <a:latin typeface="Consolas"/>
                        <a:ea typeface="Consolas"/>
                        <a:cs typeface="Consolas"/>
                        <a:sym typeface="Consolas"/>
                      </a:endParaRPr>
                    </a:p>
                  </a:txBody>
                  <a:tcPr marT="91425" marB="91425" marR="91425" marL="91425"/>
                </a:tc>
              </a:tr>
            </a:tbl>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5" name="Shape 985"/>
        <p:cNvGrpSpPr/>
        <p:nvPr/>
      </p:nvGrpSpPr>
      <p:grpSpPr>
        <a:xfrm>
          <a:off x="0" y="0"/>
          <a:ext cx="0" cy="0"/>
          <a:chOff x="0" y="0"/>
          <a:chExt cx="0" cy="0"/>
        </a:xfrm>
      </p:grpSpPr>
      <p:sp>
        <p:nvSpPr>
          <p:cNvPr id="986" name="Google Shape;986;p74"/>
          <p:cNvSpPr txBox="1"/>
          <p:nvPr>
            <p:ph type="title"/>
          </p:nvPr>
        </p:nvSpPr>
        <p:spPr>
          <a:xfrm>
            <a:off x="258925" y="2599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VỀ NHÀ</a:t>
            </a:r>
            <a:endParaRPr b="1" sz="3200">
              <a:latin typeface="Manrope"/>
              <a:ea typeface="Manrope"/>
              <a:cs typeface="Manrope"/>
              <a:sym typeface="Manrope"/>
            </a:endParaRPr>
          </a:p>
        </p:txBody>
      </p:sp>
      <p:sp>
        <p:nvSpPr>
          <p:cNvPr id="987" name="Google Shape;987;p7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88" name="Google Shape;988;p74"/>
          <p:cNvSpPr txBox="1"/>
          <p:nvPr/>
        </p:nvSpPr>
        <p:spPr>
          <a:xfrm>
            <a:off x="258925" y="788650"/>
            <a:ext cx="8447100" cy="425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33333"/>
                </a:solidFill>
                <a:latin typeface="Manrope"/>
                <a:ea typeface="Manrope"/>
                <a:cs typeface="Manrope"/>
                <a:sym typeface="Manrope"/>
              </a:rPr>
              <a:t>Bài tập 5</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Cho một mảng có kích thước n, mỗi phần tử của mảng là một chuỗi ký tự có độ dài cố định là m. Hãy chèn một chuỗi ký tự vào chỉ số tương ứng trong mảng đó.</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INPUT:</a:t>
            </a:r>
            <a:endParaRPr b="1"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đầu tiên là số nguyên </a:t>
            </a:r>
            <a:r>
              <a:rPr lang="en" sz="1700">
                <a:solidFill>
                  <a:schemeClr val="accent1"/>
                </a:solidFill>
                <a:latin typeface="Manrope"/>
                <a:ea typeface="Manrope"/>
                <a:cs typeface="Manrope"/>
                <a:sym typeface="Manrope"/>
              </a:rPr>
              <a:t>n </a:t>
            </a:r>
            <a:r>
              <a:rPr lang="en" sz="1700">
                <a:solidFill>
                  <a:srgbClr val="333333"/>
                </a:solidFill>
                <a:latin typeface="Manrope"/>
                <a:ea typeface="Manrope"/>
                <a:cs typeface="Manrope"/>
                <a:sym typeface="Manrope"/>
              </a:rPr>
              <a:t>biểu thị kích thước của mảng </a:t>
            </a:r>
            <a:r>
              <a:rPr lang="en" sz="1700">
                <a:solidFill>
                  <a:srgbClr val="333333"/>
                </a:solidFill>
                <a:latin typeface="Manrope"/>
                <a:ea typeface="Manrope"/>
                <a:cs typeface="Manrope"/>
                <a:sym typeface="Manrope"/>
              </a:rPr>
              <a:t>và số nguyên </a:t>
            </a:r>
            <a:r>
              <a:rPr lang="en" sz="1700">
                <a:solidFill>
                  <a:schemeClr val="accent1"/>
                </a:solidFill>
                <a:latin typeface="Manrope"/>
                <a:ea typeface="Manrope"/>
                <a:cs typeface="Manrope"/>
                <a:sym typeface="Manrope"/>
              </a:rPr>
              <a:t>m</a:t>
            </a:r>
            <a:r>
              <a:rPr lang="en" sz="1700">
                <a:solidFill>
                  <a:srgbClr val="333333"/>
                </a:solidFill>
                <a:latin typeface="Manrope"/>
                <a:ea typeface="Manrope"/>
                <a:cs typeface="Manrope"/>
                <a:sym typeface="Manrope"/>
              </a:rPr>
              <a:t> đại diện cho kích thước của các chuỗi phần tử.</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chemeClr val="accent1"/>
                </a:solidFill>
                <a:latin typeface="Manrope"/>
                <a:ea typeface="Manrope"/>
                <a:cs typeface="Manrope"/>
                <a:sym typeface="Manrope"/>
              </a:rPr>
              <a:t>n</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dòng tiếp theo, mỗi dòng là 1 chuỗi có kích thước </a:t>
            </a:r>
            <a:r>
              <a:rPr lang="en" sz="1700">
                <a:solidFill>
                  <a:schemeClr val="accent1"/>
                </a:solidFill>
                <a:latin typeface="Manrope"/>
                <a:ea typeface="Manrope"/>
                <a:cs typeface="Manrope"/>
                <a:sym typeface="Manrope"/>
              </a:rPr>
              <a:t>m</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thứ </a:t>
            </a:r>
            <a:r>
              <a:rPr lang="en" sz="1700">
                <a:solidFill>
                  <a:schemeClr val="accent1"/>
                </a:solidFill>
                <a:latin typeface="Manrope"/>
                <a:ea typeface="Manrope"/>
                <a:cs typeface="Manrope"/>
                <a:sym typeface="Manrope"/>
              </a:rPr>
              <a:t>n + 2</a:t>
            </a:r>
            <a:r>
              <a:rPr lang="en" sz="1700">
                <a:solidFill>
                  <a:srgbClr val="333333"/>
                </a:solidFill>
                <a:latin typeface="Manrope"/>
                <a:ea typeface="Manrope"/>
                <a:cs typeface="Manrope"/>
                <a:sym typeface="Manrope"/>
              </a:rPr>
              <a:t> là chỉ số trong mảng cần chèn.</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cuối là chuỗi cần chèn vào mảng cũng có kích thước </a:t>
            </a:r>
            <a:r>
              <a:rPr lang="en" sz="1700">
                <a:solidFill>
                  <a:schemeClr val="accent1"/>
                </a:solidFill>
                <a:latin typeface="Manrope"/>
                <a:ea typeface="Manrope"/>
                <a:cs typeface="Manrope"/>
                <a:sym typeface="Manrope"/>
              </a:rPr>
              <a:t>m</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Mảng sau khi chèn.</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ExtraLight"/>
              <a:ea typeface="Manrope ExtraLight"/>
              <a:cs typeface="Manrope ExtraLight"/>
              <a:sym typeface="Manrope ExtraLight"/>
            </a:endParaRPr>
          </a:p>
          <a:p>
            <a:pPr indent="0" lvl="0" marL="0" rtl="0" algn="l">
              <a:spcBef>
                <a:spcPts val="0"/>
              </a:spcBef>
              <a:spcAft>
                <a:spcPts val="0"/>
              </a:spcAft>
              <a:buNone/>
            </a:pPr>
            <a:r>
              <a:t/>
            </a:r>
            <a:endParaRPr sz="1700">
              <a:solidFill>
                <a:srgbClr val="333333"/>
              </a:solidFill>
              <a:latin typeface="Manrope ExtraLight"/>
              <a:ea typeface="Manrope ExtraLight"/>
              <a:cs typeface="Manrope ExtraLight"/>
              <a:sym typeface="Manrope ExtraLight"/>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Chú ý:</a:t>
            </a:r>
            <a:r>
              <a:rPr lang="en" sz="1700">
                <a:solidFill>
                  <a:srgbClr val="333333"/>
                </a:solidFill>
                <a:latin typeface="Manrope ExtraLight"/>
                <a:ea typeface="Manrope ExtraLight"/>
                <a:cs typeface="Manrope ExtraLight"/>
                <a:sym typeface="Manrope ExtraLight"/>
              </a:rPr>
              <a:t> Mã nguồn nên phân thành các hàm để trình bày rõ ràng thuật toán.</a:t>
            </a:r>
            <a:endParaRPr sz="1700">
              <a:solidFill>
                <a:srgbClr val="333333"/>
              </a:solidFill>
              <a:latin typeface="Manrope ExtraLight"/>
              <a:ea typeface="Manrope ExtraLight"/>
              <a:cs typeface="Manrope ExtraLight"/>
              <a:sym typeface="Manrope ExtraLight"/>
            </a:endParaRPr>
          </a:p>
        </p:txBody>
      </p:sp>
      <p:sp>
        <p:nvSpPr>
          <p:cNvPr id="989" name="Google Shape;989;p74"/>
          <p:cNvSpPr/>
          <p:nvPr/>
        </p:nvSpPr>
        <p:spPr>
          <a:xfrm>
            <a:off x="7601550" y="2573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INSERT</a:t>
            </a:r>
            <a:endParaRPr>
              <a:solidFill>
                <a:schemeClr val="lt2"/>
              </a:solidFill>
              <a:latin typeface="Golos Text"/>
              <a:ea typeface="Golos Text"/>
              <a:cs typeface="Golos Text"/>
              <a:sym typeface="Golos Text"/>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75"/>
          <p:cNvSpPr txBox="1"/>
          <p:nvPr>
            <p:ph type="title"/>
          </p:nvPr>
        </p:nvSpPr>
        <p:spPr>
          <a:xfrm>
            <a:off x="382950" y="127575"/>
            <a:ext cx="56592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TEST CASE BÀI TẬP VỀ NHÀ 5</a:t>
            </a:r>
            <a:endParaRPr b="1">
              <a:latin typeface="Manrope"/>
              <a:ea typeface="Manrope"/>
              <a:cs typeface="Manrope"/>
              <a:sym typeface="Manrope"/>
            </a:endParaRPr>
          </a:p>
        </p:txBody>
      </p:sp>
      <p:sp>
        <p:nvSpPr>
          <p:cNvPr id="995" name="Google Shape;995;p7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996" name="Google Shape;996;p75"/>
          <p:cNvGraphicFramePr/>
          <p:nvPr/>
        </p:nvGraphicFramePr>
        <p:xfrm>
          <a:off x="382950" y="911175"/>
          <a:ext cx="3000000" cy="3000000"/>
        </p:xfrm>
        <a:graphic>
          <a:graphicData uri="http://schemas.openxmlformats.org/drawingml/2006/table">
            <a:tbl>
              <a:tblPr>
                <a:noFill/>
                <a:tableStyleId>{B07683FA-E15A-4107-8D4D-58159C19E4B4}</a:tableStyleId>
              </a:tblPr>
              <a:tblGrid>
                <a:gridCol w="693850"/>
                <a:gridCol w="3367250"/>
                <a:gridCol w="4539000"/>
              </a:tblGrid>
              <a:tr h="517975">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1101825">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3 4</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abcd</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mnop</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e</a:t>
                      </a:r>
                      <a:r>
                        <a:rPr lang="en" sz="1100">
                          <a:latin typeface="Consolas"/>
                          <a:ea typeface="Consolas"/>
                          <a:cs typeface="Consolas"/>
                          <a:sym typeface="Consolas"/>
                        </a:rPr>
                        <a:t>fgh</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1</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ijkl</a:t>
                      </a:r>
                      <a:endParaRPr sz="1100">
                        <a:solidFill>
                          <a:schemeClr val="accent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a</a:t>
                      </a:r>
                      <a:r>
                        <a:rPr lang="en" sz="1100">
                          <a:latin typeface="Consolas"/>
                          <a:ea typeface="Consolas"/>
                          <a:cs typeface="Consolas"/>
                          <a:sym typeface="Consolas"/>
                        </a:rPr>
                        <a:t>bcd </a:t>
                      </a:r>
                      <a:r>
                        <a:rPr lang="en" sz="1100">
                          <a:solidFill>
                            <a:schemeClr val="accent1"/>
                          </a:solidFill>
                          <a:latin typeface="Consolas"/>
                          <a:ea typeface="Consolas"/>
                          <a:cs typeface="Consolas"/>
                          <a:sym typeface="Consolas"/>
                        </a:rPr>
                        <a:t>ijkl</a:t>
                      </a:r>
                      <a:r>
                        <a:rPr lang="en" sz="1100">
                          <a:latin typeface="Consolas"/>
                          <a:ea typeface="Consolas"/>
                          <a:cs typeface="Consolas"/>
                          <a:sym typeface="Consolas"/>
                        </a:rPr>
                        <a:t> mnop efgh</a:t>
                      </a:r>
                      <a:endParaRPr sz="1100">
                        <a:latin typeface="Consolas"/>
                        <a:ea typeface="Consolas"/>
                        <a:cs typeface="Consolas"/>
                        <a:sym typeface="Consolas"/>
                      </a:endParaRPr>
                    </a:p>
                    <a:p>
                      <a:pPr indent="0" lvl="0" marL="0" rtl="0" algn="l">
                        <a:spcBef>
                          <a:spcPts val="0"/>
                        </a:spcBef>
                        <a:spcAft>
                          <a:spcPts val="0"/>
                        </a:spcAft>
                        <a:buNone/>
                      </a:pPr>
                      <a:r>
                        <a:t/>
                      </a:r>
                      <a:endParaRPr sz="1100">
                        <a:latin typeface="Consolas"/>
                        <a:ea typeface="Consolas"/>
                        <a:cs typeface="Consolas"/>
                        <a:sym typeface="Consolas"/>
                      </a:endParaRPr>
                    </a:p>
                  </a:txBody>
                  <a:tcPr marT="91425" marB="91425" marR="91425" marL="91425"/>
                </a:tc>
              </a:tr>
              <a:tr h="199235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sz="1100">
                          <a:solidFill>
                            <a:schemeClr val="dk1"/>
                          </a:solidFill>
                          <a:latin typeface="Consolas"/>
                          <a:ea typeface="Consolas"/>
                          <a:cs typeface="Consolas"/>
                          <a:sym typeface="Consolas"/>
                        </a:rPr>
                        <a:t>9</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00applepie</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01vnuhcmus</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02ppnhungt</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03phlamtth</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04hvthaoms</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05shjkadkj</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06thctdlgt</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0716TTHusm</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0922KDLusm</a:t>
                      </a:r>
                      <a:r>
                        <a:rPr lang="en" sz="1100">
                          <a:latin typeface="Consolas"/>
                          <a:ea typeface="Consolas"/>
                          <a:cs typeface="Consolas"/>
                          <a:sym typeface="Consolas"/>
                        </a:rPr>
                        <a:t> </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8</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0822TTHusm</a:t>
                      </a:r>
                      <a:endParaRPr sz="1100">
                        <a:latin typeface="Consolas"/>
                        <a:ea typeface="Consolas"/>
                        <a:cs typeface="Consolas"/>
                        <a:sym typeface="Consolas"/>
                      </a:endParaRPr>
                    </a:p>
                    <a:p>
                      <a:pPr indent="0" lvl="0" marL="0" marR="0" rtl="0" algn="l">
                        <a:lnSpc>
                          <a:spcPct val="100000"/>
                        </a:lnSpc>
                        <a:spcBef>
                          <a:spcPts val="0"/>
                        </a:spcBef>
                        <a:spcAft>
                          <a:spcPts val="0"/>
                        </a:spcAft>
                        <a:buNone/>
                      </a:pPr>
                      <a:r>
                        <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chemeClr val="dk1"/>
                          </a:solidFill>
                          <a:latin typeface="Consolas"/>
                          <a:ea typeface="Consolas"/>
                          <a:cs typeface="Consolas"/>
                          <a:sym typeface="Consolas"/>
                        </a:rPr>
                        <a:t>00applepie 01vnuhcmus 02ppnhungt 03phlamtth 04hvthaoms 05shjkadkj 06thctdlgt 0716TTHusm</a:t>
                      </a:r>
                      <a:r>
                        <a:rPr lang="en" sz="1100">
                          <a:latin typeface="Consolas"/>
                          <a:ea typeface="Consolas"/>
                          <a:cs typeface="Consolas"/>
                          <a:sym typeface="Consolas"/>
                        </a:rPr>
                        <a:t> </a:t>
                      </a:r>
                      <a:r>
                        <a:rPr lang="en" sz="1100">
                          <a:solidFill>
                            <a:schemeClr val="accent1"/>
                          </a:solidFill>
                          <a:latin typeface="Consolas"/>
                          <a:ea typeface="Consolas"/>
                          <a:cs typeface="Consolas"/>
                          <a:sym typeface="Consolas"/>
                        </a:rPr>
                        <a:t>0822TTHusm</a:t>
                      </a:r>
                      <a:r>
                        <a:rPr lang="en" sz="1100">
                          <a:latin typeface="Consolas"/>
                          <a:ea typeface="Consolas"/>
                          <a:cs typeface="Consolas"/>
                          <a:sym typeface="Consolas"/>
                        </a:rPr>
                        <a:t> 0922KDLusm </a:t>
                      </a:r>
                      <a:endParaRPr sz="1100">
                        <a:solidFill>
                          <a:schemeClr val="accent1"/>
                        </a:solidFill>
                        <a:latin typeface="Consolas"/>
                        <a:ea typeface="Consolas"/>
                        <a:cs typeface="Consolas"/>
                        <a:sym typeface="Consolas"/>
                      </a:endParaRPr>
                    </a:p>
                  </a:txBody>
                  <a:tcPr marT="91425" marB="91425" marR="91425" marL="91425"/>
                </a:tc>
              </a:tr>
            </a:tbl>
          </a:graphicData>
        </a:graphic>
      </p:graphicFrame>
      <p:sp>
        <p:nvSpPr>
          <p:cNvPr id="997" name="Google Shape;997;p75"/>
          <p:cNvSpPr/>
          <p:nvPr/>
        </p:nvSpPr>
        <p:spPr>
          <a:xfrm>
            <a:off x="7601550" y="1811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INSERT</a:t>
            </a:r>
            <a:endParaRPr>
              <a:solidFill>
                <a:schemeClr val="lt2"/>
              </a:solidFill>
              <a:latin typeface="Golos Text"/>
              <a:ea typeface="Golos Text"/>
              <a:cs typeface="Golos Text"/>
              <a:sym typeface="Golos Tex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76"/>
          <p:cNvSpPr txBox="1"/>
          <p:nvPr>
            <p:ph type="title"/>
          </p:nvPr>
        </p:nvSpPr>
        <p:spPr>
          <a:xfrm>
            <a:off x="258925" y="2599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VỀ NHÀ</a:t>
            </a:r>
            <a:endParaRPr b="1" sz="3200">
              <a:latin typeface="Manrope"/>
              <a:ea typeface="Manrope"/>
              <a:cs typeface="Manrope"/>
              <a:sym typeface="Manrope"/>
            </a:endParaRPr>
          </a:p>
        </p:txBody>
      </p:sp>
      <p:sp>
        <p:nvSpPr>
          <p:cNvPr id="1003" name="Google Shape;1003;p7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04" name="Google Shape;1004;p76"/>
          <p:cNvSpPr txBox="1"/>
          <p:nvPr/>
        </p:nvSpPr>
        <p:spPr>
          <a:xfrm>
            <a:off x="258925" y="788650"/>
            <a:ext cx="8447100" cy="425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33333"/>
                </a:solidFill>
                <a:latin typeface="Manrope"/>
                <a:ea typeface="Manrope"/>
                <a:cs typeface="Manrope"/>
                <a:sym typeface="Manrope"/>
              </a:rPr>
              <a:t>Bài tập 6</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Cho một mảng số thực có n phần tử và một danh sách các số thực khác cần chèn vào mảng đó. Hãy chèn </a:t>
            </a:r>
            <a:r>
              <a:rPr b="1" lang="en" sz="1700">
                <a:solidFill>
                  <a:srgbClr val="333333"/>
                </a:solidFill>
                <a:latin typeface="Manrope"/>
                <a:ea typeface="Manrope"/>
                <a:cs typeface="Manrope"/>
                <a:sym typeface="Manrope"/>
              </a:rPr>
              <a:t>cùng lúc</a:t>
            </a:r>
            <a:r>
              <a:rPr lang="en" sz="1700">
                <a:solidFill>
                  <a:srgbClr val="333333"/>
                </a:solidFill>
                <a:latin typeface="Manrope"/>
                <a:ea typeface="Manrope"/>
                <a:cs typeface="Manrope"/>
                <a:sym typeface="Manrope"/>
              </a:rPr>
              <a:t> tất cả các số từ danh sách vào mảng số thực với các chỉ số tương ứng.</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INPUT:</a:t>
            </a:r>
            <a:endParaRPr b="1"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đầu tiên </a:t>
            </a:r>
            <a:r>
              <a:rPr lang="en" sz="1700">
                <a:solidFill>
                  <a:srgbClr val="333333"/>
                </a:solidFill>
                <a:latin typeface="Manrope"/>
                <a:ea typeface="Manrope"/>
                <a:cs typeface="Manrope"/>
                <a:sym typeface="Manrope"/>
              </a:rPr>
              <a:t>là số nguyên</a:t>
            </a:r>
            <a:r>
              <a:rPr lang="en" sz="1700">
                <a:solidFill>
                  <a:srgbClr val="333333"/>
                </a:solidFill>
                <a:latin typeface="Manrope"/>
                <a:ea typeface="Manrope"/>
                <a:cs typeface="Manrope"/>
                <a:sym typeface="Manrope"/>
              </a:rPr>
              <a:t> </a:t>
            </a:r>
            <a:r>
              <a:rPr lang="en" sz="1700">
                <a:solidFill>
                  <a:schemeClr val="accent1"/>
                </a:solidFill>
                <a:latin typeface="Manrope"/>
                <a:ea typeface="Manrope"/>
                <a:cs typeface="Manrope"/>
                <a:sym typeface="Manrope"/>
              </a:rPr>
              <a:t>n </a:t>
            </a:r>
            <a:r>
              <a:rPr lang="en" sz="1700">
                <a:solidFill>
                  <a:srgbClr val="333333"/>
                </a:solidFill>
                <a:latin typeface="Manrope"/>
                <a:ea typeface="Manrope"/>
                <a:cs typeface="Manrope"/>
                <a:sym typeface="Manrope"/>
              </a:rPr>
              <a:t>biểu thị kích thước của mảng </a:t>
            </a:r>
            <a:r>
              <a:rPr lang="en" sz="1700">
                <a:solidFill>
                  <a:schemeClr val="accent1"/>
                </a:solidFill>
                <a:latin typeface="Manrope"/>
                <a:ea typeface="Manrope"/>
                <a:cs typeface="Manrope"/>
                <a:sym typeface="Manrope"/>
              </a:rPr>
              <a:t>a</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chemeClr val="dk1"/>
                </a:solidFill>
                <a:latin typeface="Manrope"/>
                <a:ea typeface="Manrope"/>
                <a:cs typeface="Manrope"/>
                <a:sym typeface="Manrope"/>
              </a:rPr>
              <a:t>Dòng thứ hai là</a:t>
            </a:r>
            <a:r>
              <a:rPr lang="en" sz="1700">
                <a:solidFill>
                  <a:srgbClr val="333333"/>
                </a:solidFill>
                <a:latin typeface="Manrope"/>
                <a:ea typeface="Manrope"/>
                <a:cs typeface="Manrope"/>
                <a:sym typeface="Manrope"/>
              </a:rPr>
              <a:t> </a:t>
            </a:r>
            <a:r>
              <a:rPr lang="en" sz="1700">
                <a:solidFill>
                  <a:schemeClr val="accent1"/>
                </a:solidFill>
                <a:latin typeface="Manrope"/>
                <a:ea typeface="Manrope"/>
                <a:cs typeface="Manrope"/>
                <a:sym typeface="Manrope"/>
              </a:rPr>
              <a:t>a</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thứ ba là số nguyên </a:t>
            </a:r>
            <a:r>
              <a:rPr lang="en" sz="1700">
                <a:solidFill>
                  <a:schemeClr val="accent1"/>
                </a:solidFill>
                <a:latin typeface="Manrope"/>
                <a:ea typeface="Manrope"/>
                <a:cs typeface="Manrope"/>
                <a:sym typeface="Manrope"/>
              </a:rPr>
              <a:t>m</a:t>
            </a:r>
            <a:r>
              <a:rPr lang="en" sz="1700">
                <a:solidFill>
                  <a:srgbClr val="333333"/>
                </a:solidFill>
                <a:latin typeface="Manrope"/>
                <a:ea typeface="Manrope"/>
                <a:cs typeface="Manrope"/>
                <a:sym typeface="Manrope"/>
              </a:rPr>
              <a:t> biểu thị số lượng số cần chèn vào mảng </a:t>
            </a:r>
            <a:r>
              <a:rPr lang="en" sz="1700">
                <a:solidFill>
                  <a:schemeClr val="accent1"/>
                </a:solidFill>
                <a:latin typeface="Manrope"/>
                <a:ea typeface="Manrope"/>
                <a:cs typeface="Manrope"/>
                <a:sym typeface="Manrope"/>
              </a:rPr>
              <a:t>a</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chemeClr val="accent1"/>
                </a:solidFill>
                <a:latin typeface="Manrope"/>
                <a:ea typeface="Manrope"/>
                <a:cs typeface="Manrope"/>
                <a:sym typeface="Manrope"/>
              </a:rPr>
              <a:t>m</a:t>
            </a:r>
            <a:r>
              <a:rPr lang="en" sz="1700">
                <a:solidFill>
                  <a:srgbClr val="333333"/>
                </a:solidFill>
                <a:latin typeface="Manrope"/>
                <a:ea typeface="Manrope"/>
                <a:cs typeface="Manrope"/>
                <a:sym typeface="Manrope"/>
              </a:rPr>
              <a:t> dòng tiếp theo, mỗi dòng chứa 2 số, số đầu tiên là số thực cần chèn, số thứ hai là chỉ số cần chèn vào mảng </a:t>
            </a:r>
            <a:r>
              <a:rPr lang="en" sz="1700">
                <a:solidFill>
                  <a:schemeClr val="accent1"/>
                </a:solidFill>
                <a:latin typeface="Manrope"/>
                <a:ea typeface="Manrope"/>
                <a:cs typeface="Manrope"/>
                <a:sym typeface="Manrope"/>
              </a:rPr>
              <a:t>a</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Mảng </a:t>
            </a:r>
            <a:r>
              <a:rPr lang="en" sz="1700">
                <a:solidFill>
                  <a:schemeClr val="accent1"/>
                </a:solidFill>
                <a:latin typeface="Manrope"/>
                <a:ea typeface="Manrope"/>
                <a:cs typeface="Manrope"/>
                <a:sym typeface="Manrope"/>
              </a:rPr>
              <a:t>a</a:t>
            </a:r>
            <a:r>
              <a:rPr lang="en" sz="1700">
                <a:solidFill>
                  <a:srgbClr val="333333"/>
                </a:solidFill>
                <a:latin typeface="Manrope"/>
                <a:ea typeface="Manrope"/>
                <a:cs typeface="Manrope"/>
                <a:sym typeface="Manrope"/>
              </a:rPr>
              <a:t> sau khi chèn.</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ExtraLight"/>
              <a:ea typeface="Manrope ExtraLight"/>
              <a:cs typeface="Manrope ExtraLight"/>
              <a:sym typeface="Manrope ExtraLight"/>
            </a:endParaRPr>
          </a:p>
          <a:p>
            <a:pPr indent="0" lvl="0" marL="0" rtl="0" algn="l">
              <a:spcBef>
                <a:spcPts val="0"/>
              </a:spcBef>
              <a:spcAft>
                <a:spcPts val="0"/>
              </a:spcAft>
              <a:buNone/>
            </a:pPr>
            <a:r>
              <a:t/>
            </a:r>
            <a:endParaRPr sz="1700">
              <a:solidFill>
                <a:srgbClr val="333333"/>
              </a:solidFill>
              <a:latin typeface="Manrope ExtraLight"/>
              <a:ea typeface="Manrope ExtraLight"/>
              <a:cs typeface="Manrope ExtraLight"/>
              <a:sym typeface="Manrope ExtraLight"/>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Chú ý:</a:t>
            </a:r>
            <a:r>
              <a:rPr lang="en" sz="1700">
                <a:solidFill>
                  <a:srgbClr val="333333"/>
                </a:solidFill>
                <a:latin typeface="Manrope ExtraLight"/>
                <a:ea typeface="Manrope ExtraLight"/>
                <a:cs typeface="Manrope ExtraLight"/>
                <a:sym typeface="Manrope ExtraLight"/>
              </a:rPr>
              <a:t> Mã nguồn nên phân thành các hàm để trình bày rõ ràng thuật toán.</a:t>
            </a:r>
            <a:endParaRPr sz="1700">
              <a:solidFill>
                <a:srgbClr val="333333"/>
              </a:solidFill>
              <a:latin typeface="Manrope ExtraLight"/>
              <a:ea typeface="Manrope ExtraLight"/>
              <a:cs typeface="Manrope ExtraLight"/>
              <a:sym typeface="Manrope ExtraLight"/>
            </a:endParaRPr>
          </a:p>
        </p:txBody>
      </p:sp>
      <p:sp>
        <p:nvSpPr>
          <p:cNvPr id="1005" name="Google Shape;1005;p76"/>
          <p:cNvSpPr/>
          <p:nvPr/>
        </p:nvSpPr>
        <p:spPr>
          <a:xfrm>
            <a:off x="7601550" y="2573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INSERT</a:t>
            </a:r>
            <a:endParaRPr>
              <a:solidFill>
                <a:schemeClr val="lt2"/>
              </a:solidFill>
              <a:latin typeface="Golos Text"/>
              <a:ea typeface="Golos Text"/>
              <a:cs typeface="Golos Text"/>
              <a:sym typeface="Golos Text"/>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9" name="Shape 1009"/>
        <p:cNvGrpSpPr/>
        <p:nvPr/>
      </p:nvGrpSpPr>
      <p:grpSpPr>
        <a:xfrm>
          <a:off x="0" y="0"/>
          <a:ext cx="0" cy="0"/>
          <a:chOff x="0" y="0"/>
          <a:chExt cx="0" cy="0"/>
        </a:xfrm>
      </p:grpSpPr>
      <p:sp>
        <p:nvSpPr>
          <p:cNvPr id="1010" name="Google Shape;1010;p77"/>
          <p:cNvSpPr txBox="1"/>
          <p:nvPr>
            <p:ph type="title"/>
          </p:nvPr>
        </p:nvSpPr>
        <p:spPr>
          <a:xfrm>
            <a:off x="382950" y="127575"/>
            <a:ext cx="56592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TEST CASE BÀI TẬP VỀ NHÀ 6</a:t>
            </a:r>
            <a:endParaRPr b="1">
              <a:latin typeface="Manrope"/>
              <a:ea typeface="Manrope"/>
              <a:cs typeface="Manrope"/>
              <a:sym typeface="Manrope"/>
            </a:endParaRPr>
          </a:p>
        </p:txBody>
      </p:sp>
      <p:sp>
        <p:nvSpPr>
          <p:cNvPr id="1011" name="Google Shape;1011;p7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012" name="Google Shape;1012;p77"/>
          <p:cNvGraphicFramePr/>
          <p:nvPr/>
        </p:nvGraphicFramePr>
        <p:xfrm>
          <a:off x="382950" y="911175"/>
          <a:ext cx="3000000" cy="3000000"/>
        </p:xfrm>
        <a:graphic>
          <a:graphicData uri="http://schemas.openxmlformats.org/drawingml/2006/table">
            <a:tbl>
              <a:tblPr>
                <a:noFill/>
                <a:tableStyleId>{B07683FA-E15A-4107-8D4D-58159C19E4B4}</a:tableStyleId>
              </a:tblPr>
              <a:tblGrid>
                <a:gridCol w="693850"/>
                <a:gridCol w="3664275"/>
                <a:gridCol w="4241975"/>
              </a:tblGrid>
              <a:tr h="517975">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1101825">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5</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2.2 -3.0 19.12 -10.22 9.0</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3</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3.0</a:t>
                      </a:r>
                      <a:r>
                        <a:rPr lang="en" sz="1100">
                          <a:latin typeface="Consolas"/>
                          <a:ea typeface="Consolas"/>
                          <a:cs typeface="Consolas"/>
                          <a:sym typeface="Consolas"/>
                        </a:rPr>
                        <a:t> 1</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-2.5</a:t>
                      </a:r>
                      <a:r>
                        <a:rPr lang="en" sz="1100">
                          <a:latin typeface="Consolas"/>
                          <a:ea typeface="Consolas"/>
                          <a:cs typeface="Consolas"/>
                          <a:sym typeface="Consolas"/>
                        </a:rPr>
                        <a:t> 3</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0.0</a:t>
                      </a:r>
                      <a:r>
                        <a:rPr lang="en" sz="1100">
                          <a:latin typeface="Consolas"/>
                          <a:ea typeface="Consolas"/>
                          <a:cs typeface="Consolas"/>
                          <a:sym typeface="Consolas"/>
                        </a:rPr>
                        <a:t> 4</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2.2 </a:t>
                      </a:r>
                      <a:r>
                        <a:rPr lang="en" sz="1100">
                          <a:solidFill>
                            <a:schemeClr val="accent1"/>
                          </a:solidFill>
                          <a:latin typeface="Consolas"/>
                          <a:ea typeface="Consolas"/>
                          <a:cs typeface="Consolas"/>
                          <a:sym typeface="Consolas"/>
                        </a:rPr>
                        <a:t>3.0</a:t>
                      </a:r>
                      <a:r>
                        <a:rPr lang="en" sz="1100">
                          <a:latin typeface="Consolas"/>
                          <a:ea typeface="Consolas"/>
                          <a:cs typeface="Consolas"/>
                          <a:sym typeface="Consolas"/>
                        </a:rPr>
                        <a:t> -3.0 19.12 </a:t>
                      </a:r>
                      <a:r>
                        <a:rPr lang="en" sz="1100">
                          <a:solidFill>
                            <a:schemeClr val="accent1"/>
                          </a:solidFill>
                          <a:latin typeface="Consolas"/>
                          <a:ea typeface="Consolas"/>
                          <a:cs typeface="Consolas"/>
                          <a:sym typeface="Consolas"/>
                        </a:rPr>
                        <a:t>-2.5</a:t>
                      </a:r>
                      <a:r>
                        <a:rPr lang="en" sz="1100">
                          <a:latin typeface="Consolas"/>
                          <a:ea typeface="Consolas"/>
                          <a:cs typeface="Consolas"/>
                          <a:sym typeface="Consolas"/>
                        </a:rPr>
                        <a:t> -10.22 </a:t>
                      </a:r>
                      <a:r>
                        <a:rPr lang="en" sz="1100">
                          <a:solidFill>
                            <a:schemeClr val="accent1"/>
                          </a:solidFill>
                          <a:latin typeface="Consolas"/>
                          <a:ea typeface="Consolas"/>
                          <a:cs typeface="Consolas"/>
                          <a:sym typeface="Consolas"/>
                        </a:rPr>
                        <a:t>0.0 </a:t>
                      </a:r>
                      <a:r>
                        <a:rPr lang="en" sz="1100">
                          <a:latin typeface="Consolas"/>
                          <a:ea typeface="Consolas"/>
                          <a:cs typeface="Consolas"/>
                          <a:sym typeface="Consolas"/>
                        </a:rPr>
                        <a:t>9.0 </a:t>
                      </a:r>
                      <a:endParaRPr sz="1100">
                        <a:latin typeface="Consolas"/>
                        <a:ea typeface="Consolas"/>
                        <a:cs typeface="Consolas"/>
                        <a:sym typeface="Consolas"/>
                      </a:endParaRPr>
                    </a:p>
                  </a:txBody>
                  <a:tcPr marT="91425" marB="91425" marR="91425" marL="91425"/>
                </a:tc>
              </a:tr>
              <a:tr h="199235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10</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0.2 0.3 0.5 0.7 0.8 1.0 1.2 1.3 1.4 1.6</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7</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0.1 </a:t>
                      </a:r>
                      <a:r>
                        <a:rPr lang="en" sz="1100">
                          <a:latin typeface="Consolas"/>
                          <a:ea typeface="Consolas"/>
                          <a:cs typeface="Consolas"/>
                          <a:sym typeface="Consolas"/>
                        </a:rPr>
                        <a:t>0</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0.4</a:t>
                      </a:r>
                      <a:r>
                        <a:rPr lang="en" sz="1100">
                          <a:latin typeface="Consolas"/>
                          <a:ea typeface="Consolas"/>
                          <a:cs typeface="Consolas"/>
                          <a:sym typeface="Consolas"/>
                        </a:rPr>
                        <a:t> 2</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0.6</a:t>
                      </a:r>
                      <a:r>
                        <a:rPr lang="en" sz="1100">
                          <a:latin typeface="Consolas"/>
                          <a:ea typeface="Consolas"/>
                          <a:cs typeface="Consolas"/>
                          <a:sym typeface="Consolas"/>
                        </a:rPr>
                        <a:t> 3</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0.9</a:t>
                      </a:r>
                      <a:r>
                        <a:rPr lang="en" sz="1100">
                          <a:latin typeface="Consolas"/>
                          <a:ea typeface="Consolas"/>
                          <a:cs typeface="Consolas"/>
                          <a:sym typeface="Consolas"/>
                        </a:rPr>
                        <a:t> 5</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1.1</a:t>
                      </a:r>
                      <a:r>
                        <a:rPr lang="en" sz="1100">
                          <a:latin typeface="Consolas"/>
                          <a:ea typeface="Consolas"/>
                          <a:cs typeface="Consolas"/>
                          <a:sym typeface="Consolas"/>
                        </a:rPr>
                        <a:t> 6</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1.5</a:t>
                      </a:r>
                      <a:r>
                        <a:rPr lang="en" sz="1100">
                          <a:latin typeface="Consolas"/>
                          <a:ea typeface="Consolas"/>
                          <a:cs typeface="Consolas"/>
                          <a:sym typeface="Consolas"/>
                        </a:rPr>
                        <a:t> 9</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1.7</a:t>
                      </a:r>
                      <a:r>
                        <a:rPr lang="en" sz="1100">
                          <a:latin typeface="Consolas"/>
                          <a:ea typeface="Consolas"/>
                          <a:cs typeface="Consolas"/>
                          <a:sym typeface="Consolas"/>
                        </a:rPr>
                        <a:t> 10</a:t>
                      </a:r>
                      <a:endParaRPr sz="1100">
                        <a:latin typeface="Consolas"/>
                        <a:ea typeface="Consolas"/>
                        <a:cs typeface="Consolas"/>
                        <a:sym typeface="Consolas"/>
                      </a:endParaRPr>
                    </a:p>
                  </a:txBody>
                  <a:tcPr marT="91425" marB="91425" marR="91425" marL="91425"/>
                </a:tc>
                <a:tc>
                  <a:txBody>
                    <a:bodyPr/>
                    <a:lstStyle/>
                    <a:p>
                      <a:pPr indent="0" lvl="0" marL="0" marR="0" rtl="0" algn="l">
                        <a:lnSpc>
                          <a:spcPct val="100000"/>
                        </a:lnSpc>
                        <a:spcBef>
                          <a:spcPts val="0"/>
                        </a:spcBef>
                        <a:spcAft>
                          <a:spcPts val="0"/>
                        </a:spcAft>
                        <a:buNone/>
                      </a:pPr>
                      <a:r>
                        <a:rPr lang="en" sz="1100">
                          <a:solidFill>
                            <a:schemeClr val="accent1"/>
                          </a:solidFill>
                          <a:latin typeface="Consolas"/>
                          <a:ea typeface="Consolas"/>
                          <a:cs typeface="Consolas"/>
                          <a:sym typeface="Consolas"/>
                        </a:rPr>
                        <a:t>0.1 </a:t>
                      </a:r>
                      <a:r>
                        <a:rPr lang="en" sz="1100">
                          <a:latin typeface="Consolas"/>
                          <a:ea typeface="Consolas"/>
                          <a:cs typeface="Consolas"/>
                          <a:sym typeface="Consolas"/>
                        </a:rPr>
                        <a:t>0.2 0.3 </a:t>
                      </a:r>
                      <a:r>
                        <a:rPr lang="en" sz="1100">
                          <a:solidFill>
                            <a:schemeClr val="accent1"/>
                          </a:solidFill>
                          <a:latin typeface="Consolas"/>
                          <a:ea typeface="Consolas"/>
                          <a:cs typeface="Consolas"/>
                          <a:sym typeface="Consolas"/>
                        </a:rPr>
                        <a:t>0.4</a:t>
                      </a:r>
                      <a:r>
                        <a:rPr lang="en" sz="1100">
                          <a:latin typeface="Consolas"/>
                          <a:ea typeface="Consolas"/>
                          <a:cs typeface="Consolas"/>
                          <a:sym typeface="Consolas"/>
                        </a:rPr>
                        <a:t> 0.5 </a:t>
                      </a:r>
                      <a:r>
                        <a:rPr lang="en" sz="1100">
                          <a:solidFill>
                            <a:schemeClr val="accent1"/>
                          </a:solidFill>
                          <a:latin typeface="Consolas"/>
                          <a:ea typeface="Consolas"/>
                          <a:cs typeface="Consolas"/>
                          <a:sym typeface="Consolas"/>
                        </a:rPr>
                        <a:t>0.6</a:t>
                      </a:r>
                      <a:r>
                        <a:rPr lang="en" sz="1100">
                          <a:latin typeface="Consolas"/>
                          <a:ea typeface="Consolas"/>
                          <a:cs typeface="Consolas"/>
                          <a:sym typeface="Consolas"/>
                        </a:rPr>
                        <a:t> 0.7 0.8 </a:t>
                      </a:r>
                      <a:r>
                        <a:rPr lang="en" sz="1100">
                          <a:solidFill>
                            <a:schemeClr val="accent1"/>
                          </a:solidFill>
                          <a:latin typeface="Consolas"/>
                          <a:ea typeface="Consolas"/>
                          <a:cs typeface="Consolas"/>
                          <a:sym typeface="Consolas"/>
                        </a:rPr>
                        <a:t>0.9</a:t>
                      </a:r>
                      <a:r>
                        <a:rPr lang="en" sz="1100">
                          <a:latin typeface="Consolas"/>
                          <a:ea typeface="Consolas"/>
                          <a:cs typeface="Consolas"/>
                          <a:sym typeface="Consolas"/>
                        </a:rPr>
                        <a:t> 1.0 </a:t>
                      </a:r>
                      <a:r>
                        <a:rPr lang="en" sz="1100">
                          <a:solidFill>
                            <a:schemeClr val="accent1"/>
                          </a:solidFill>
                          <a:latin typeface="Consolas"/>
                          <a:ea typeface="Consolas"/>
                          <a:cs typeface="Consolas"/>
                          <a:sym typeface="Consolas"/>
                        </a:rPr>
                        <a:t>1.1</a:t>
                      </a:r>
                      <a:r>
                        <a:rPr lang="en" sz="1100">
                          <a:latin typeface="Consolas"/>
                          <a:ea typeface="Consolas"/>
                          <a:cs typeface="Consolas"/>
                          <a:sym typeface="Consolas"/>
                        </a:rPr>
                        <a:t> 1.2 1.3 1.4 </a:t>
                      </a:r>
                      <a:r>
                        <a:rPr lang="en" sz="1100">
                          <a:solidFill>
                            <a:schemeClr val="accent1"/>
                          </a:solidFill>
                          <a:latin typeface="Consolas"/>
                          <a:ea typeface="Consolas"/>
                          <a:cs typeface="Consolas"/>
                          <a:sym typeface="Consolas"/>
                        </a:rPr>
                        <a:t>1.5</a:t>
                      </a:r>
                      <a:r>
                        <a:rPr lang="en" sz="1100">
                          <a:latin typeface="Consolas"/>
                          <a:ea typeface="Consolas"/>
                          <a:cs typeface="Consolas"/>
                          <a:sym typeface="Consolas"/>
                        </a:rPr>
                        <a:t> 1.6 </a:t>
                      </a:r>
                      <a:r>
                        <a:rPr lang="en" sz="1100">
                          <a:solidFill>
                            <a:schemeClr val="accent1"/>
                          </a:solidFill>
                          <a:latin typeface="Consolas"/>
                          <a:ea typeface="Consolas"/>
                          <a:cs typeface="Consolas"/>
                          <a:sym typeface="Consolas"/>
                        </a:rPr>
                        <a:t>1.7</a:t>
                      </a:r>
                      <a:endParaRPr sz="1100">
                        <a:solidFill>
                          <a:schemeClr val="accent1"/>
                        </a:solidFill>
                        <a:latin typeface="Consolas"/>
                        <a:ea typeface="Consolas"/>
                        <a:cs typeface="Consolas"/>
                        <a:sym typeface="Consolas"/>
                      </a:endParaRPr>
                    </a:p>
                  </a:txBody>
                  <a:tcPr marT="91425" marB="91425" marR="91425" marL="91425"/>
                </a:tc>
              </a:tr>
            </a:tbl>
          </a:graphicData>
        </a:graphic>
      </p:graphicFrame>
      <p:sp>
        <p:nvSpPr>
          <p:cNvPr id="1013" name="Google Shape;1013;p77"/>
          <p:cNvSpPr/>
          <p:nvPr/>
        </p:nvSpPr>
        <p:spPr>
          <a:xfrm>
            <a:off x="7601550" y="1811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INSERT</a:t>
            </a:r>
            <a:endParaRPr>
              <a:solidFill>
                <a:schemeClr val="lt2"/>
              </a:solidFill>
              <a:latin typeface="Golos Text"/>
              <a:ea typeface="Golos Text"/>
              <a:cs typeface="Golos Text"/>
              <a:sym typeface="Golos Text"/>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 name="Shape 1017"/>
        <p:cNvGrpSpPr/>
        <p:nvPr/>
      </p:nvGrpSpPr>
      <p:grpSpPr>
        <a:xfrm>
          <a:off x="0" y="0"/>
          <a:ext cx="0" cy="0"/>
          <a:chOff x="0" y="0"/>
          <a:chExt cx="0" cy="0"/>
        </a:xfrm>
      </p:grpSpPr>
      <p:sp>
        <p:nvSpPr>
          <p:cNvPr id="1018" name="Google Shape;1018;p78"/>
          <p:cNvSpPr txBox="1"/>
          <p:nvPr>
            <p:ph type="title"/>
          </p:nvPr>
        </p:nvSpPr>
        <p:spPr>
          <a:xfrm>
            <a:off x="182725" y="1837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VỀ NHÀ</a:t>
            </a:r>
            <a:endParaRPr b="1" sz="3200">
              <a:latin typeface="Manrope"/>
              <a:ea typeface="Manrope"/>
              <a:cs typeface="Manrope"/>
              <a:sym typeface="Manrope"/>
            </a:endParaRPr>
          </a:p>
        </p:txBody>
      </p:sp>
      <p:sp>
        <p:nvSpPr>
          <p:cNvPr id="1019" name="Google Shape;1019;p7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20" name="Google Shape;1020;p78"/>
          <p:cNvSpPr txBox="1"/>
          <p:nvPr/>
        </p:nvSpPr>
        <p:spPr>
          <a:xfrm>
            <a:off x="182725" y="712450"/>
            <a:ext cx="8768700" cy="42573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700">
                <a:solidFill>
                  <a:srgbClr val="333333"/>
                </a:solidFill>
                <a:latin typeface="Manrope"/>
                <a:ea typeface="Manrope"/>
                <a:cs typeface="Manrope"/>
                <a:sym typeface="Manrope"/>
              </a:rPr>
              <a:t>Bài tập 7</a:t>
            </a:r>
            <a:r>
              <a:rPr lang="en" sz="1700">
                <a:solidFill>
                  <a:srgbClr val="333333"/>
                </a:solidFill>
                <a:latin typeface="Manrope"/>
                <a:ea typeface="Manrope"/>
                <a:cs typeface="Manrope"/>
                <a:sym typeface="Manrope"/>
              </a:rPr>
              <a:t>: (</a:t>
            </a:r>
            <a:r>
              <a:rPr b="1" lang="en" sz="1700">
                <a:solidFill>
                  <a:schemeClr val="accent1"/>
                </a:solidFill>
                <a:latin typeface="Manrope"/>
                <a:ea typeface="Manrope"/>
                <a:cs typeface="Manrope"/>
                <a:sym typeface="Manrope"/>
              </a:rPr>
              <a:t>APPLE PIE</a:t>
            </a:r>
            <a:r>
              <a:rPr lang="en" sz="1700">
                <a:solidFill>
                  <a:srgbClr val="333333"/>
                </a:solidFill>
                <a:latin typeface="Manrope"/>
                <a:ea typeface="Manrope"/>
                <a:cs typeface="Manrope"/>
                <a:sym typeface="Manrope"/>
              </a:rPr>
              <a:t>)</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Bộ phận phát triển sản phẩm của một công ty chuyên sản xuất bánh táo vừa nhận được một danh sách các mã sản phẩm của từng chiếc bánh táo. Mỗi mã sản phẩm là một chuỗi có độ dài cố định là 10 ký tự chỉ bao gồm chữ hoặc số, với hai ký tự đầu là chỉ số thứ tự cần lưu trong danh sách. Danh sách được cung cấp là một </a:t>
            </a:r>
            <a:r>
              <a:rPr b="1" lang="en" sz="1700">
                <a:solidFill>
                  <a:srgbClr val="333333"/>
                </a:solidFill>
                <a:latin typeface="Manrope"/>
                <a:ea typeface="Manrope"/>
                <a:cs typeface="Manrope"/>
                <a:sym typeface="Manrope"/>
              </a:rPr>
              <a:t>mảng</a:t>
            </a:r>
            <a:r>
              <a:rPr lang="en" sz="1700">
                <a:solidFill>
                  <a:srgbClr val="333333"/>
                </a:solidFill>
                <a:latin typeface="Manrope"/>
                <a:ea typeface="Manrope"/>
                <a:cs typeface="Manrope"/>
                <a:sym typeface="Manrope"/>
              </a:rPr>
              <a:t> mà mỗi phần tử là một chuỗi ký tự mã sản phẩm, với hai ký tự đầu có thể không tương ứng với chỉ số hiện tại của mảng.</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YÊU CẦU: </a:t>
            </a:r>
            <a:r>
              <a:rPr lang="en" sz="1700">
                <a:solidFill>
                  <a:srgbClr val="333333"/>
                </a:solidFill>
                <a:latin typeface="Manrope"/>
                <a:ea typeface="Manrope"/>
                <a:cs typeface="Manrope"/>
                <a:sym typeface="Manrope"/>
              </a:rPr>
              <a:t>Lưu danh sách vào mảng và bổ sung các mã sản phẩm còn thiếu vào mảng sao cho hai ký tự đầu của tất cả mã sản phẩm đều trùng khớp với chỉ số của mảng.</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INPUT:</a:t>
            </a:r>
            <a:endParaRPr b="1"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đầu tiên là số nguyên dương </a:t>
            </a:r>
            <a:r>
              <a:rPr lang="en" sz="1700">
                <a:solidFill>
                  <a:schemeClr val="accent1"/>
                </a:solidFill>
                <a:latin typeface="Manrope"/>
                <a:ea typeface="Manrope"/>
                <a:cs typeface="Manrope"/>
                <a:sym typeface="Manrope"/>
              </a:rPr>
              <a:t>n</a:t>
            </a:r>
            <a:r>
              <a:rPr lang="en" sz="1700">
                <a:solidFill>
                  <a:srgbClr val="333333"/>
                </a:solidFill>
                <a:latin typeface="Manrope"/>
                <a:ea typeface="Manrope"/>
                <a:cs typeface="Manrope"/>
                <a:sym typeface="Manrope"/>
              </a:rPr>
              <a:t> đại diện cho kích thước của mảng hiện tại.</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chemeClr val="accent1"/>
                </a:solidFill>
                <a:latin typeface="Manrope"/>
                <a:ea typeface="Manrope"/>
                <a:cs typeface="Manrope"/>
                <a:sym typeface="Manrope"/>
              </a:rPr>
              <a:t>n</a:t>
            </a:r>
            <a:r>
              <a:rPr lang="en" sz="1700">
                <a:solidFill>
                  <a:srgbClr val="333333"/>
                </a:solidFill>
                <a:latin typeface="Manrope"/>
                <a:ea typeface="Manrope"/>
                <a:cs typeface="Manrope"/>
                <a:sym typeface="Manrope"/>
              </a:rPr>
              <a:t> dòng tiếp theo, mỗi dòng là một chuỗi ký tự đại diện cho phần tử của mảng.</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thứ </a:t>
            </a:r>
            <a:r>
              <a:rPr lang="en" sz="1700">
                <a:solidFill>
                  <a:schemeClr val="accent1"/>
                </a:solidFill>
                <a:latin typeface="Manrope"/>
                <a:ea typeface="Manrope"/>
                <a:cs typeface="Manrope"/>
                <a:sym typeface="Manrope"/>
              </a:rPr>
              <a:t>n + 2</a:t>
            </a:r>
            <a:r>
              <a:rPr lang="en" sz="1700">
                <a:solidFill>
                  <a:srgbClr val="333333"/>
                </a:solidFill>
                <a:latin typeface="Manrope"/>
                <a:ea typeface="Manrope"/>
                <a:cs typeface="Manrope"/>
                <a:sym typeface="Manrope"/>
              </a:rPr>
              <a:t> là số nguyên dương </a:t>
            </a:r>
            <a:r>
              <a:rPr lang="en" sz="1700">
                <a:solidFill>
                  <a:schemeClr val="accent1"/>
                </a:solidFill>
                <a:latin typeface="Manrope"/>
                <a:ea typeface="Manrope"/>
                <a:cs typeface="Manrope"/>
                <a:sym typeface="Manrope"/>
              </a:rPr>
              <a:t>m</a:t>
            </a:r>
            <a:r>
              <a:rPr lang="en" sz="1700">
                <a:solidFill>
                  <a:srgbClr val="333333"/>
                </a:solidFill>
                <a:latin typeface="Manrope"/>
                <a:ea typeface="Manrope"/>
                <a:cs typeface="Manrope"/>
                <a:sym typeface="Manrope"/>
              </a:rPr>
              <a:t> là số lượng chuỗi cần chèn vào mảng.</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chemeClr val="accent1"/>
                </a:solidFill>
                <a:latin typeface="Manrope"/>
                <a:ea typeface="Manrope"/>
                <a:cs typeface="Manrope"/>
                <a:sym typeface="Manrope"/>
              </a:rPr>
              <a:t>m</a:t>
            </a:r>
            <a:r>
              <a:rPr lang="en" sz="1700">
                <a:solidFill>
                  <a:srgbClr val="333333"/>
                </a:solidFill>
                <a:latin typeface="Manrope"/>
                <a:ea typeface="Manrope"/>
                <a:cs typeface="Manrope"/>
                <a:sym typeface="Manrope"/>
              </a:rPr>
              <a:t> dòng tiếp theo, mỗi dòng là một chuỗi ký tự</a:t>
            </a:r>
            <a:endParaRPr sz="1700">
              <a:solidFill>
                <a:srgbClr val="333333"/>
              </a:solidFill>
              <a:latin typeface="Manrope"/>
              <a:ea typeface="Manrope"/>
              <a:cs typeface="Manrope"/>
              <a:sym typeface="Manrope"/>
            </a:endParaRPr>
          </a:p>
          <a:p>
            <a:pPr indent="0" lvl="0" marL="0" rtl="0" algn="l">
              <a:spcBef>
                <a:spcPts val="100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Mảng sau khi chèn.</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ExtraLight"/>
              <a:ea typeface="Manrope ExtraLight"/>
              <a:cs typeface="Manrope ExtraLight"/>
              <a:sym typeface="Manrope ExtraLight"/>
            </a:endParaRPr>
          </a:p>
          <a:p>
            <a:pPr indent="0" lvl="0" marL="0" rtl="0" algn="l">
              <a:spcBef>
                <a:spcPts val="0"/>
              </a:spcBef>
              <a:spcAft>
                <a:spcPts val="0"/>
              </a:spcAft>
              <a:buNone/>
            </a:pPr>
            <a:r>
              <a:t/>
            </a:r>
            <a:endParaRPr sz="1700">
              <a:solidFill>
                <a:srgbClr val="333333"/>
              </a:solidFill>
              <a:latin typeface="Manrope ExtraLight"/>
              <a:ea typeface="Manrope ExtraLight"/>
              <a:cs typeface="Manrope ExtraLight"/>
              <a:sym typeface="Manrope ExtraLight"/>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Chú ý:</a:t>
            </a:r>
            <a:r>
              <a:rPr lang="en" sz="1700">
                <a:solidFill>
                  <a:srgbClr val="333333"/>
                </a:solidFill>
                <a:latin typeface="Manrope ExtraLight"/>
                <a:ea typeface="Manrope ExtraLight"/>
                <a:cs typeface="Manrope ExtraLight"/>
                <a:sym typeface="Manrope ExtraLight"/>
              </a:rPr>
              <a:t> Mã nguồn nên phân thành các hàm để trình bày rõ ràng thuật toán.</a:t>
            </a:r>
            <a:endParaRPr sz="1700">
              <a:solidFill>
                <a:srgbClr val="333333"/>
              </a:solidFill>
              <a:latin typeface="Manrope ExtraLight"/>
              <a:ea typeface="Manrope ExtraLight"/>
              <a:cs typeface="Manrope ExtraLight"/>
              <a:sym typeface="Manrope ExtraLight"/>
            </a:endParaRPr>
          </a:p>
        </p:txBody>
      </p:sp>
      <p:sp>
        <p:nvSpPr>
          <p:cNvPr id="1021" name="Google Shape;1021;p78"/>
          <p:cNvSpPr/>
          <p:nvPr/>
        </p:nvSpPr>
        <p:spPr>
          <a:xfrm>
            <a:off x="7601550" y="2573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INSERT</a:t>
            </a:r>
            <a:endParaRPr>
              <a:solidFill>
                <a:schemeClr val="lt2"/>
              </a:solidFill>
              <a:latin typeface="Golos Text"/>
              <a:ea typeface="Golos Text"/>
              <a:cs typeface="Golos Text"/>
              <a:sym typeface="Golos Text"/>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79"/>
          <p:cNvSpPr txBox="1"/>
          <p:nvPr>
            <p:ph type="title"/>
          </p:nvPr>
        </p:nvSpPr>
        <p:spPr>
          <a:xfrm>
            <a:off x="382950" y="127575"/>
            <a:ext cx="56592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TEST CASE BÀI TẬP VỀ NHÀ 7</a:t>
            </a:r>
            <a:endParaRPr b="1">
              <a:latin typeface="Manrope"/>
              <a:ea typeface="Manrope"/>
              <a:cs typeface="Manrope"/>
              <a:sym typeface="Manrope"/>
            </a:endParaRPr>
          </a:p>
        </p:txBody>
      </p:sp>
      <p:sp>
        <p:nvSpPr>
          <p:cNvPr id="1027" name="Google Shape;1027;p7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028" name="Google Shape;1028;p79"/>
          <p:cNvGraphicFramePr/>
          <p:nvPr/>
        </p:nvGraphicFramePr>
        <p:xfrm>
          <a:off x="382950" y="900925"/>
          <a:ext cx="3000000" cy="3000000"/>
        </p:xfrm>
        <a:graphic>
          <a:graphicData uri="http://schemas.openxmlformats.org/drawingml/2006/table">
            <a:tbl>
              <a:tblPr>
                <a:noFill/>
                <a:tableStyleId>{B07683FA-E15A-4107-8D4D-58159C19E4B4}</a:tableStyleId>
              </a:tblPr>
              <a:tblGrid>
                <a:gridCol w="693850"/>
                <a:gridCol w="3664275"/>
                <a:gridCol w="4241975"/>
              </a:tblGrid>
              <a:tr h="517975">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1101825">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2</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01dkshgbkb</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02kshdkjhk</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2</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03jkashjhj</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00djhkfdhf</a:t>
                      </a:r>
                      <a:endParaRPr sz="1100">
                        <a:solidFill>
                          <a:schemeClr val="accent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chemeClr val="accent1"/>
                          </a:solidFill>
                          <a:latin typeface="Consolas"/>
                          <a:ea typeface="Consolas"/>
                          <a:cs typeface="Consolas"/>
                          <a:sym typeface="Consolas"/>
                        </a:rPr>
                        <a:t>00djhkfdhf</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01dkshgbkb</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02kshdkjhk</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03jkashjhj</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t/>
                      </a:r>
                      <a:endParaRPr sz="1100">
                        <a:latin typeface="Consolas"/>
                        <a:ea typeface="Consolas"/>
                        <a:cs typeface="Consolas"/>
                        <a:sym typeface="Consolas"/>
                      </a:endParaRPr>
                    </a:p>
                  </a:txBody>
                  <a:tcPr marT="91425" marB="91425" marR="91425" marL="91425"/>
                </a:tc>
              </a:tr>
              <a:tr h="1101825">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6</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01vnuhcmus</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03phlamtth</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04hvthaoms</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05shjkadkj</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0716TTHusm</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0922KDLusm</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4</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02ppnhungt</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00applepie</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0822TTHusm</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06thctdlgt</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chemeClr val="accent1"/>
                          </a:solidFill>
                          <a:latin typeface="Consolas"/>
                          <a:ea typeface="Consolas"/>
                          <a:cs typeface="Consolas"/>
                          <a:sym typeface="Consolas"/>
                        </a:rPr>
                        <a:t>00applepie</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01vnuhcmus</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02ppnhungt</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03phlamtth</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04hvthaoms</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05shjkadkj</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06thctdlgt</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0716TTHusm</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0822TTHusm</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0922KDLusm</a:t>
                      </a:r>
                      <a:r>
                        <a:rPr lang="en" sz="1100">
                          <a:latin typeface="Consolas"/>
                          <a:ea typeface="Consolas"/>
                          <a:cs typeface="Consolas"/>
                          <a:sym typeface="Consolas"/>
                        </a:rPr>
                        <a:t> </a:t>
                      </a:r>
                      <a:endParaRPr sz="1100">
                        <a:latin typeface="Consolas"/>
                        <a:ea typeface="Consolas"/>
                        <a:cs typeface="Consolas"/>
                        <a:sym typeface="Consolas"/>
                      </a:endParaRPr>
                    </a:p>
                  </a:txBody>
                  <a:tcPr marT="91425" marB="91425" marR="91425" marL="91425"/>
                </a:tc>
              </a:tr>
            </a:tbl>
          </a:graphicData>
        </a:graphic>
      </p:graphicFrame>
      <p:sp>
        <p:nvSpPr>
          <p:cNvPr id="1029" name="Google Shape;1029;p79"/>
          <p:cNvSpPr/>
          <p:nvPr/>
        </p:nvSpPr>
        <p:spPr>
          <a:xfrm>
            <a:off x="7601550" y="1811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INSERT</a:t>
            </a:r>
            <a:endParaRPr>
              <a:solidFill>
                <a:schemeClr val="lt2"/>
              </a:solidFill>
              <a:latin typeface="Golos Text"/>
              <a:ea typeface="Golos Text"/>
              <a:cs typeface="Golos Text"/>
              <a:sym typeface="Golos Tex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26"/>
          <p:cNvSpPr txBox="1"/>
          <p:nvPr>
            <p:ph type="title"/>
          </p:nvPr>
        </p:nvSpPr>
        <p:spPr>
          <a:xfrm>
            <a:off x="0" y="157200"/>
            <a:ext cx="9144000" cy="74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Manrope"/>
                <a:ea typeface="Manrope"/>
                <a:cs typeface="Manrope"/>
                <a:sym typeface="Manrope"/>
              </a:rPr>
              <a:t>QUY ĐỊNH BÀI TẬP THỰC HÀNH</a:t>
            </a:r>
            <a:endParaRPr b="1">
              <a:latin typeface="Manrope"/>
              <a:ea typeface="Manrope"/>
              <a:cs typeface="Manrope"/>
              <a:sym typeface="Manrope"/>
            </a:endParaRPr>
          </a:p>
        </p:txBody>
      </p:sp>
      <p:sp>
        <p:nvSpPr>
          <p:cNvPr id="441" name="Google Shape;441;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42" name="Google Shape;442;p26"/>
          <p:cNvSpPr/>
          <p:nvPr/>
        </p:nvSpPr>
        <p:spPr>
          <a:xfrm>
            <a:off x="-2018725" y="228600"/>
            <a:ext cx="363600" cy="462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highlight>
                  <a:srgbClr val="00FF00"/>
                </a:highlight>
              </a:rPr>
              <a:t>v</a:t>
            </a:r>
            <a:endParaRPr>
              <a:highlight>
                <a:srgbClr val="00FF00"/>
              </a:highlight>
            </a:endParaRPr>
          </a:p>
        </p:txBody>
      </p:sp>
      <p:sp>
        <p:nvSpPr>
          <p:cNvPr id="443" name="Google Shape;443;p26"/>
          <p:cNvSpPr txBox="1"/>
          <p:nvPr>
            <p:ph idx="1" type="body"/>
          </p:nvPr>
        </p:nvSpPr>
        <p:spPr>
          <a:xfrm>
            <a:off x="0" y="759625"/>
            <a:ext cx="9105600" cy="424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anrope"/>
                <a:ea typeface="Manrope"/>
                <a:cs typeface="Manrope"/>
                <a:sym typeface="Manrope"/>
              </a:rPr>
              <a:t>Các bài tập thực hành được giao về nhà cần đáp ứng một số quy định sau:</a:t>
            </a:r>
            <a:endParaRPr>
              <a:latin typeface="Manrope"/>
              <a:ea typeface="Manrope"/>
              <a:cs typeface="Manrope"/>
              <a:sym typeface="Manrope"/>
            </a:endParaRPr>
          </a:p>
          <a:p>
            <a:pPr indent="-317500" lvl="0" marL="457200" rtl="0" algn="l">
              <a:spcBef>
                <a:spcPts val="1000"/>
              </a:spcBef>
              <a:spcAft>
                <a:spcPts val="0"/>
              </a:spcAft>
              <a:buSzPts val="1400"/>
              <a:buAutoNum type="arabicPeriod"/>
            </a:pPr>
            <a:r>
              <a:rPr b="1" lang="en">
                <a:latin typeface="Manrope"/>
                <a:ea typeface="Manrope"/>
                <a:cs typeface="Manrope"/>
                <a:sym typeface="Manrope"/>
              </a:rPr>
              <a:t>Bài nộp: </a:t>
            </a:r>
            <a:r>
              <a:rPr lang="en">
                <a:latin typeface="Manrope"/>
                <a:ea typeface="Manrope"/>
                <a:cs typeface="Manrope"/>
                <a:sym typeface="Manrope"/>
              </a:rPr>
              <a:t>Chỉ nộp đúng một file ở dạng [Họ tên][MSSV].</a:t>
            </a:r>
            <a:r>
              <a:rPr lang="en">
                <a:latin typeface="Manrope"/>
                <a:ea typeface="Manrope"/>
                <a:cs typeface="Manrope"/>
                <a:sym typeface="Manrope"/>
              </a:rPr>
              <a:t>pdf</a:t>
            </a:r>
            <a:endParaRPr>
              <a:latin typeface="Manrope"/>
              <a:ea typeface="Manrope"/>
              <a:cs typeface="Manrope"/>
              <a:sym typeface="Manrope"/>
            </a:endParaRPr>
          </a:p>
          <a:p>
            <a:pPr indent="0" lvl="0" marL="457200" rtl="0" algn="l">
              <a:spcBef>
                <a:spcPts val="1000"/>
              </a:spcBef>
              <a:spcAft>
                <a:spcPts val="0"/>
              </a:spcAft>
              <a:buNone/>
            </a:pPr>
            <a:r>
              <a:rPr lang="en">
                <a:latin typeface="Manrope"/>
                <a:ea typeface="Manrope"/>
                <a:cs typeface="Manrope"/>
                <a:sym typeface="Manrope"/>
              </a:rPr>
              <a:t>VD: PhamNhungLam22110033.</a:t>
            </a:r>
            <a:r>
              <a:rPr lang="en">
                <a:latin typeface="Manrope"/>
                <a:ea typeface="Manrope"/>
                <a:cs typeface="Manrope"/>
                <a:sym typeface="Manrope"/>
              </a:rPr>
              <a:t>pdf</a:t>
            </a:r>
            <a:endParaRPr>
              <a:latin typeface="Manrope"/>
              <a:ea typeface="Manrope"/>
              <a:cs typeface="Manrope"/>
              <a:sym typeface="Manrope"/>
            </a:endParaRPr>
          </a:p>
          <a:p>
            <a:pPr indent="-317500" lvl="0" marL="457200" rtl="0" algn="l">
              <a:spcBef>
                <a:spcPts val="1000"/>
              </a:spcBef>
              <a:spcAft>
                <a:spcPts val="0"/>
              </a:spcAft>
              <a:buSzPts val="1400"/>
              <a:buAutoNum type="arabicPeriod"/>
            </a:pPr>
            <a:r>
              <a:rPr lang="en">
                <a:latin typeface="Manrope"/>
                <a:ea typeface="Manrope"/>
                <a:cs typeface="Manrope"/>
                <a:sym typeface="Manrope"/>
              </a:rPr>
              <a:t>Trong file gồm </a:t>
            </a:r>
            <a:r>
              <a:rPr b="1" lang="en">
                <a:latin typeface="Manrope"/>
                <a:ea typeface="Manrope"/>
                <a:cs typeface="Manrope"/>
                <a:sym typeface="Manrope"/>
              </a:rPr>
              <a:t>source code</a:t>
            </a:r>
            <a:r>
              <a:rPr lang="en">
                <a:latin typeface="Manrope"/>
                <a:ea typeface="Manrope"/>
                <a:cs typeface="Manrope"/>
                <a:sym typeface="Manrope"/>
              </a:rPr>
              <a:t> + ảnh chụp màn hình </a:t>
            </a:r>
            <a:r>
              <a:rPr b="1" lang="en">
                <a:latin typeface="Manrope"/>
                <a:ea typeface="Manrope"/>
                <a:cs typeface="Manrope"/>
                <a:sym typeface="Manrope"/>
              </a:rPr>
              <a:t>kết quả các Test Case </a:t>
            </a:r>
            <a:r>
              <a:rPr lang="en">
                <a:latin typeface="Manrope"/>
                <a:ea typeface="Manrope"/>
                <a:cs typeface="Manrope"/>
                <a:sym typeface="Manrope"/>
              </a:rPr>
              <a:t>của đề và của cá nhân tự tạo.</a:t>
            </a:r>
            <a:endParaRPr>
              <a:latin typeface="Manrope"/>
              <a:ea typeface="Manrope"/>
              <a:cs typeface="Manrope"/>
              <a:sym typeface="Manrope"/>
            </a:endParaRPr>
          </a:p>
          <a:p>
            <a:pPr indent="-317500" lvl="0" marL="457200" rtl="0" algn="l">
              <a:spcBef>
                <a:spcPts val="0"/>
              </a:spcBef>
              <a:spcAft>
                <a:spcPts val="0"/>
              </a:spcAft>
              <a:buSzPts val="1400"/>
              <a:buAutoNum type="arabicPeriod"/>
            </a:pPr>
            <a:r>
              <a:rPr lang="en">
                <a:latin typeface="Manrope"/>
                <a:ea typeface="Manrope"/>
                <a:cs typeface="Manrope"/>
                <a:sym typeface="Manrope"/>
              </a:rPr>
              <a:t>Sử dụng ngôn ngữ </a:t>
            </a:r>
            <a:r>
              <a:rPr b="1" lang="en">
                <a:latin typeface="Manrope"/>
                <a:ea typeface="Manrope"/>
                <a:cs typeface="Manrope"/>
                <a:sym typeface="Manrope"/>
              </a:rPr>
              <a:t>C</a:t>
            </a:r>
            <a:r>
              <a:rPr lang="en">
                <a:latin typeface="Manrope"/>
                <a:ea typeface="Manrope"/>
                <a:cs typeface="Manrope"/>
                <a:sym typeface="Manrope"/>
              </a:rPr>
              <a:t> để xây dựng các source code. Source code xây dựng từ các ngôn ngữ khác C đều không được chấp nhận.</a:t>
            </a:r>
            <a:endParaRPr>
              <a:latin typeface="Manrope"/>
              <a:ea typeface="Manrope"/>
              <a:cs typeface="Manrope"/>
              <a:sym typeface="Manrope"/>
            </a:endParaRPr>
          </a:p>
          <a:p>
            <a:pPr indent="-317500" lvl="0" marL="457200" rtl="0" algn="l">
              <a:spcBef>
                <a:spcPts val="0"/>
              </a:spcBef>
              <a:spcAft>
                <a:spcPts val="0"/>
              </a:spcAft>
              <a:buSzPts val="1400"/>
              <a:buFont typeface="Manrope"/>
              <a:buAutoNum type="arabicPeriod"/>
            </a:pPr>
            <a:r>
              <a:rPr lang="en">
                <a:latin typeface="Manrope"/>
                <a:ea typeface="Manrope"/>
                <a:cs typeface="Manrope"/>
                <a:sym typeface="Manrope"/>
              </a:rPr>
              <a:t>Các source code cần tuân theo cấu trúc sau:</a:t>
            </a:r>
            <a:endParaRPr>
              <a:latin typeface="Manrope"/>
              <a:ea typeface="Manrope"/>
              <a:cs typeface="Manrope"/>
              <a:sym typeface="Manrope"/>
            </a:endParaRPr>
          </a:p>
          <a:p>
            <a:pPr indent="-317500" lvl="1" marL="914400" rtl="0" algn="l">
              <a:spcBef>
                <a:spcPts val="0"/>
              </a:spcBef>
              <a:spcAft>
                <a:spcPts val="0"/>
              </a:spcAft>
              <a:buSzPts val="1400"/>
              <a:buFont typeface="Manrope"/>
              <a:buAutoNum type="alphaLcPeriod"/>
            </a:pPr>
            <a:r>
              <a:rPr lang="en">
                <a:latin typeface="Manrope"/>
                <a:ea typeface="Manrope"/>
                <a:cs typeface="Manrope"/>
                <a:sym typeface="Manrope"/>
              </a:rPr>
              <a:t>Thư viện/hằng</a:t>
            </a:r>
            <a:endParaRPr>
              <a:latin typeface="Manrope"/>
              <a:ea typeface="Manrope"/>
              <a:cs typeface="Manrope"/>
              <a:sym typeface="Manrope"/>
            </a:endParaRPr>
          </a:p>
          <a:p>
            <a:pPr indent="-317500" lvl="1" marL="914400" rtl="0" algn="l">
              <a:spcBef>
                <a:spcPts val="0"/>
              </a:spcBef>
              <a:spcAft>
                <a:spcPts val="0"/>
              </a:spcAft>
              <a:buSzPts val="1400"/>
              <a:buFont typeface="Manrope"/>
              <a:buAutoNum type="alphaLcPeriod"/>
            </a:pPr>
            <a:r>
              <a:rPr lang="en">
                <a:latin typeface="Manrope"/>
                <a:ea typeface="Manrope"/>
                <a:cs typeface="Manrope"/>
                <a:sym typeface="Manrope"/>
              </a:rPr>
              <a:t>Các hàm con xử lý</a:t>
            </a:r>
            <a:endParaRPr>
              <a:latin typeface="Manrope"/>
              <a:ea typeface="Manrope"/>
              <a:cs typeface="Manrope"/>
              <a:sym typeface="Manrope"/>
            </a:endParaRPr>
          </a:p>
          <a:p>
            <a:pPr indent="-317500" lvl="1" marL="914400" rtl="0" algn="l">
              <a:spcBef>
                <a:spcPts val="0"/>
              </a:spcBef>
              <a:spcAft>
                <a:spcPts val="0"/>
              </a:spcAft>
              <a:buSzPts val="1400"/>
              <a:buFont typeface="Manrope"/>
              <a:buAutoNum type="alphaLcPeriod"/>
            </a:pPr>
            <a:r>
              <a:rPr lang="en">
                <a:latin typeface="Manrope"/>
                <a:ea typeface="Manrope"/>
                <a:cs typeface="Manrope"/>
                <a:sym typeface="Manrope"/>
              </a:rPr>
              <a:t>Hàm main</a:t>
            </a:r>
            <a:endParaRPr>
              <a:latin typeface="Manrope"/>
              <a:ea typeface="Manrope"/>
              <a:cs typeface="Manrope"/>
              <a:sym typeface="Manrope"/>
            </a:endParaRPr>
          </a:p>
          <a:p>
            <a:pPr indent="-317500" lvl="0" marL="457200" rtl="0" algn="l">
              <a:spcBef>
                <a:spcPts val="0"/>
              </a:spcBef>
              <a:spcAft>
                <a:spcPts val="0"/>
              </a:spcAft>
              <a:buSzPts val="1400"/>
              <a:buAutoNum type="arabicPeriod"/>
            </a:pPr>
            <a:r>
              <a:rPr lang="en">
                <a:latin typeface="Manrope"/>
                <a:ea typeface="Manrope"/>
                <a:cs typeface="Manrope"/>
                <a:sym typeface="Manrope"/>
              </a:rPr>
              <a:t>Mỗi hàm, mỗi bước làm phải có </a:t>
            </a:r>
            <a:r>
              <a:rPr b="1" lang="en">
                <a:latin typeface="Manrope"/>
                <a:ea typeface="Manrope"/>
                <a:cs typeface="Manrope"/>
                <a:sym typeface="Manrope"/>
              </a:rPr>
              <a:t>chú thích cụ thể</a:t>
            </a:r>
            <a:r>
              <a:rPr lang="en">
                <a:latin typeface="Manrope"/>
                <a:ea typeface="Manrope"/>
                <a:cs typeface="Manrope"/>
                <a:sym typeface="Manrope"/>
              </a:rPr>
              <a:t>. Source code không có chú thích thì được xem là chưa hợp lệ.</a:t>
            </a:r>
            <a:endParaRPr>
              <a:latin typeface="Manrope"/>
              <a:ea typeface="Manrope"/>
              <a:cs typeface="Manrope"/>
              <a:sym typeface="Manrope"/>
            </a:endParaRPr>
          </a:p>
          <a:p>
            <a:pPr indent="-317500" lvl="0" marL="457200" rtl="0" algn="l">
              <a:spcBef>
                <a:spcPts val="0"/>
              </a:spcBef>
              <a:spcAft>
                <a:spcPts val="0"/>
              </a:spcAft>
              <a:buSzPts val="1400"/>
              <a:buAutoNum type="arabicPeriod"/>
            </a:pPr>
            <a:r>
              <a:rPr b="1" lang="en">
                <a:latin typeface="Manrope"/>
                <a:ea typeface="Manrope"/>
                <a:cs typeface="Manrope"/>
                <a:sym typeface="Manrope"/>
              </a:rPr>
              <a:t>Nơi nộp: </a:t>
            </a:r>
            <a:r>
              <a:rPr lang="en">
                <a:latin typeface="Manrope"/>
                <a:ea typeface="Manrope"/>
                <a:cs typeface="Manrope"/>
                <a:sym typeface="Manrope"/>
              </a:rPr>
              <a:t>mục Assignment trên hệ thống sakai</a:t>
            </a:r>
            <a:r>
              <a:rPr lang="en">
                <a:latin typeface="Manrope"/>
                <a:ea typeface="Manrope"/>
                <a:cs typeface="Manrope"/>
                <a:sym typeface="Manrope"/>
              </a:rPr>
              <a:t>.</a:t>
            </a:r>
            <a:endParaRPr>
              <a:latin typeface="Manrope"/>
              <a:ea typeface="Manrope"/>
              <a:cs typeface="Manrope"/>
              <a:sym typeface="Manrope"/>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 name="Shape 1033"/>
        <p:cNvGrpSpPr/>
        <p:nvPr/>
      </p:nvGrpSpPr>
      <p:grpSpPr>
        <a:xfrm>
          <a:off x="0" y="0"/>
          <a:ext cx="0" cy="0"/>
          <a:chOff x="0" y="0"/>
          <a:chExt cx="0" cy="0"/>
        </a:xfrm>
      </p:grpSpPr>
      <p:sp>
        <p:nvSpPr>
          <p:cNvPr id="1034" name="Google Shape;1034;p80"/>
          <p:cNvSpPr txBox="1"/>
          <p:nvPr>
            <p:ph type="title"/>
          </p:nvPr>
        </p:nvSpPr>
        <p:spPr>
          <a:xfrm>
            <a:off x="258925" y="313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VỀ NHÀ</a:t>
            </a:r>
            <a:endParaRPr b="1" sz="3200">
              <a:latin typeface="Manrope"/>
              <a:ea typeface="Manrope"/>
              <a:cs typeface="Manrope"/>
              <a:sym typeface="Manrope"/>
            </a:endParaRPr>
          </a:p>
        </p:txBody>
      </p:sp>
      <p:sp>
        <p:nvSpPr>
          <p:cNvPr id="1035" name="Google Shape;1035;p8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36" name="Google Shape;1036;p80"/>
          <p:cNvSpPr txBox="1"/>
          <p:nvPr/>
        </p:nvSpPr>
        <p:spPr>
          <a:xfrm>
            <a:off x="346500" y="560050"/>
            <a:ext cx="8797500" cy="450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33333"/>
                </a:solidFill>
                <a:latin typeface="Manrope"/>
                <a:ea typeface="Manrope"/>
                <a:cs typeface="Manrope"/>
                <a:sym typeface="Manrope"/>
              </a:rPr>
              <a:t>Bài tập 8</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Xoá</a:t>
            </a:r>
            <a:r>
              <a:rPr lang="en" sz="1700">
                <a:solidFill>
                  <a:srgbClr val="333333"/>
                </a:solidFill>
                <a:latin typeface="Manrope"/>
                <a:ea typeface="Manrope"/>
                <a:cs typeface="Manrope"/>
                <a:sym typeface="Manrope"/>
              </a:rPr>
              <a:t> một ký tự cho trước </a:t>
            </a:r>
            <a:r>
              <a:rPr lang="en" sz="1700">
                <a:solidFill>
                  <a:srgbClr val="333333"/>
                </a:solidFill>
                <a:latin typeface="Manrope"/>
                <a:ea typeface="Manrope"/>
                <a:cs typeface="Manrope"/>
                <a:sym typeface="Manrope"/>
              </a:rPr>
              <a:t>chỉ số của</a:t>
            </a:r>
            <a:r>
              <a:rPr lang="en" sz="1700">
                <a:solidFill>
                  <a:srgbClr val="333333"/>
                </a:solidFill>
                <a:latin typeface="Manrope"/>
                <a:ea typeface="Manrope"/>
                <a:cs typeface="Manrope"/>
                <a:sym typeface="Manrope"/>
              </a:rPr>
              <a:t> một chuỗi ký tự.</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INPUT:</a:t>
            </a:r>
            <a:endParaRPr b="1"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đầu tiên là chuỗi ký tự có độ dài không quá 1000</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thứ hai là </a:t>
            </a:r>
            <a:r>
              <a:rPr lang="en" sz="1700">
                <a:solidFill>
                  <a:srgbClr val="333333"/>
                </a:solidFill>
                <a:latin typeface="Manrope"/>
                <a:ea typeface="Manrope"/>
                <a:cs typeface="Manrope"/>
                <a:sym typeface="Manrope"/>
              </a:rPr>
              <a:t>chỉ số của phần tử cần xoá.</a:t>
            </a:r>
            <a:endParaRPr sz="1700">
              <a:solidFill>
                <a:srgbClr val="333333"/>
              </a:solidFill>
              <a:latin typeface="Manrope"/>
              <a:ea typeface="Manrope"/>
              <a:cs typeface="Manrope"/>
              <a:sym typeface="Manrope"/>
            </a:endParaRPr>
          </a:p>
          <a:p>
            <a:pPr indent="0" lvl="0" marL="45720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Chuỗi ký tự sau khi </a:t>
            </a:r>
            <a:r>
              <a:rPr lang="en" sz="1700">
                <a:solidFill>
                  <a:srgbClr val="333333"/>
                </a:solidFill>
                <a:latin typeface="Manrope"/>
                <a:ea typeface="Manrope"/>
                <a:cs typeface="Manrope"/>
                <a:sym typeface="Manrope"/>
              </a:rPr>
              <a:t>xoá</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a:ea typeface="Manrope"/>
              <a:cs typeface="Manrope"/>
              <a:sym typeface="Manrope"/>
            </a:endParaRPr>
          </a:p>
          <a:p>
            <a:pPr indent="0" lvl="0" marL="0" rtl="0" algn="l">
              <a:spcBef>
                <a:spcPts val="0"/>
              </a:spcBef>
              <a:spcAft>
                <a:spcPts val="0"/>
              </a:spcAft>
              <a:buNone/>
            </a:pPr>
            <a:r>
              <a:t/>
            </a:r>
            <a:endParaRPr sz="1700">
              <a:solidFill>
                <a:srgbClr val="333333"/>
              </a:solidFill>
              <a:latin typeface="Manrope ExtraLight"/>
              <a:ea typeface="Manrope ExtraLight"/>
              <a:cs typeface="Manrope ExtraLight"/>
              <a:sym typeface="Manrope ExtraLight"/>
            </a:endParaRPr>
          </a:p>
          <a:p>
            <a:pPr indent="0" lvl="0" marL="0" rtl="0" algn="l">
              <a:spcBef>
                <a:spcPts val="0"/>
              </a:spcBef>
              <a:spcAft>
                <a:spcPts val="0"/>
              </a:spcAft>
              <a:buNone/>
            </a:pPr>
            <a:r>
              <a:t/>
            </a:r>
            <a:endParaRPr sz="1700">
              <a:solidFill>
                <a:srgbClr val="333333"/>
              </a:solidFill>
              <a:latin typeface="Manrope ExtraLight"/>
              <a:ea typeface="Manrope ExtraLight"/>
              <a:cs typeface="Manrope ExtraLight"/>
              <a:sym typeface="Manrope ExtraLight"/>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t/>
            </a:r>
            <a:endParaRPr b="1" sz="1700">
              <a:solidFill>
                <a:srgbClr val="333333"/>
              </a:solidFill>
              <a:latin typeface="Manrope"/>
              <a:ea typeface="Manrope"/>
              <a:cs typeface="Manrope"/>
              <a:sym typeface="Manrope"/>
            </a:endParaRPr>
          </a:p>
          <a:p>
            <a:pPr indent="0" lvl="0" marL="0" rtl="0" algn="l">
              <a:spcBef>
                <a:spcPts val="0"/>
              </a:spcBef>
              <a:spcAft>
                <a:spcPts val="0"/>
              </a:spcAft>
              <a:buNone/>
            </a:pPr>
            <a:r>
              <a:rPr b="1" lang="en" sz="1700">
                <a:solidFill>
                  <a:srgbClr val="333333"/>
                </a:solidFill>
                <a:latin typeface="Manrope"/>
                <a:ea typeface="Manrope"/>
                <a:cs typeface="Manrope"/>
                <a:sym typeface="Manrope"/>
              </a:rPr>
              <a:t>Chú ý: Không</a:t>
            </a:r>
            <a:r>
              <a:rPr lang="en" sz="1700">
                <a:solidFill>
                  <a:srgbClr val="333333"/>
                </a:solidFill>
                <a:latin typeface="Manrope ExtraLight"/>
                <a:ea typeface="Manrope ExtraLight"/>
                <a:cs typeface="Manrope ExtraLight"/>
                <a:sym typeface="Manrope ExtraLight"/>
              </a:rPr>
              <a:t> sử dụng bất kỳ hàm có sẵn trong thư viện</a:t>
            </a:r>
            <a:r>
              <a:rPr b="1" lang="en" sz="1700">
                <a:solidFill>
                  <a:srgbClr val="333333"/>
                </a:solidFill>
                <a:latin typeface="Manrope"/>
                <a:ea typeface="Manrope"/>
                <a:cs typeface="Manrope"/>
                <a:sym typeface="Manrope"/>
              </a:rPr>
              <a:t> string.h </a:t>
            </a:r>
            <a:r>
              <a:rPr lang="en" sz="1700">
                <a:solidFill>
                  <a:srgbClr val="333333"/>
                </a:solidFill>
                <a:latin typeface="Manrope ExtraLight"/>
                <a:ea typeface="Manrope ExtraLight"/>
                <a:cs typeface="Manrope ExtraLight"/>
                <a:sym typeface="Manrope ExtraLight"/>
              </a:rPr>
              <a:t>ngoại trừ hàm strlen.</a:t>
            </a:r>
            <a:endParaRPr sz="1700">
              <a:solidFill>
                <a:srgbClr val="333333"/>
              </a:solidFill>
              <a:latin typeface="Manrope ExtraLight"/>
              <a:ea typeface="Manrope ExtraLight"/>
              <a:cs typeface="Manrope ExtraLight"/>
              <a:sym typeface="Manrope ExtraLight"/>
            </a:endParaRPr>
          </a:p>
        </p:txBody>
      </p:sp>
      <p:sp>
        <p:nvSpPr>
          <p:cNvPr id="1037" name="Google Shape;1037;p80"/>
          <p:cNvSpPr/>
          <p:nvPr/>
        </p:nvSpPr>
        <p:spPr>
          <a:xfrm>
            <a:off x="7601550" y="2573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DELETE</a:t>
            </a:r>
            <a:endParaRPr>
              <a:solidFill>
                <a:schemeClr val="lt2"/>
              </a:solidFill>
              <a:latin typeface="Golos Text"/>
              <a:ea typeface="Golos Text"/>
              <a:cs typeface="Golos Text"/>
              <a:sym typeface="Golos Text"/>
            </a:endParaRPr>
          </a:p>
        </p:txBody>
      </p:sp>
      <p:graphicFrame>
        <p:nvGraphicFramePr>
          <p:cNvPr id="1038" name="Google Shape;1038;p80"/>
          <p:cNvGraphicFramePr/>
          <p:nvPr/>
        </p:nvGraphicFramePr>
        <p:xfrm>
          <a:off x="413850" y="2699425"/>
          <a:ext cx="3000000" cy="3000000"/>
        </p:xfrm>
        <a:graphic>
          <a:graphicData uri="http://schemas.openxmlformats.org/drawingml/2006/table">
            <a:tbl>
              <a:tblPr>
                <a:noFill/>
                <a:tableStyleId>{B07683FA-E15A-4107-8D4D-58159C19E4B4}</a:tableStyleId>
              </a:tblPr>
              <a:tblGrid>
                <a:gridCol w="1092625"/>
                <a:gridCol w="3518225"/>
                <a:gridCol w="3767250"/>
              </a:tblGrid>
              <a:tr h="381000">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381000">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Dat</a:t>
                      </a:r>
                      <a:r>
                        <a:rPr lang="en" sz="1100">
                          <a:solidFill>
                            <a:schemeClr val="accent1"/>
                          </a:solidFill>
                          <a:latin typeface="Consolas"/>
                          <a:ea typeface="Consolas"/>
                          <a:cs typeface="Consolas"/>
                          <a:sym typeface="Consolas"/>
                        </a:rPr>
                        <a:t>a</a:t>
                      </a:r>
                      <a:r>
                        <a:rPr lang="en" sz="1100">
                          <a:latin typeface="Consolas"/>
                          <a:ea typeface="Consolas"/>
                          <a:cs typeface="Consolas"/>
                          <a:sym typeface="Consolas"/>
                        </a:rPr>
                        <a:t>StructureAndAlgorithm</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3</a:t>
                      </a:r>
                      <a:endParaRPr sz="1100">
                        <a:solidFill>
                          <a:schemeClr val="dk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DatStructureAndAlgorithm</a:t>
                      </a:r>
                      <a:endParaRPr sz="1100">
                        <a:latin typeface="Consolas"/>
                        <a:ea typeface="Consolas"/>
                        <a:cs typeface="Consolas"/>
                        <a:sym typeface="Consolas"/>
                      </a:endParaRPr>
                    </a:p>
                    <a:p>
                      <a:pPr indent="0" lvl="0" marL="0" rtl="0" algn="l">
                        <a:spcBef>
                          <a:spcPts val="0"/>
                        </a:spcBef>
                        <a:spcAft>
                          <a:spcPts val="0"/>
                        </a:spcAft>
                        <a:buNone/>
                      </a:pPr>
                      <a:r>
                        <a:t/>
                      </a:r>
                      <a:endParaRPr sz="1100">
                        <a:solidFill>
                          <a:srgbClr val="333333"/>
                        </a:solidFill>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MmMmMmm</a:t>
                      </a:r>
                      <a:r>
                        <a:rPr lang="en" sz="1100">
                          <a:solidFill>
                            <a:schemeClr val="accent1"/>
                          </a:solidFill>
                          <a:latin typeface="Consolas"/>
                          <a:ea typeface="Consolas"/>
                          <a:cs typeface="Consolas"/>
                          <a:sym typeface="Consolas"/>
                        </a:rPr>
                        <a:t>M</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7</a:t>
                      </a:r>
                      <a:endParaRPr sz="1100">
                        <a:solidFill>
                          <a:schemeClr val="dk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MmMmMmm</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thCTDL&amp;G</a:t>
                      </a:r>
                      <a:r>
                        <a:rPr lang="en" sz="1100">
                          <a:solidFill>
                            <a:schemeClr val="accent1"/>
                          </a:solidFill>
                          <a:latin typeface="Consolas"/>
                          <a:ea typeface="Consolas"/>
                          <a:cs typeface="Consolas"/>
                          <a:sym typeface="Consolas"/>
                        </a:rPr>
                        <a:t>T</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8</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thCTDL&amp;G</a:t>
                      </a:r>
                      <a:endParaRPr sz="1100">
                        <a:solidFill>
                          <a:schemeClr val="accent1"/>
                        </a:solidFill>
                        <a:latin typeface="Consolas"/>
                        <a:ea typeface="Consolas"/>
                        <a:cs typeface="Consolas"/>
                        <a:sym typeface="Consolas"/>
                      </a:endParaRPr>
                    </a:p>
                  </a:txBody>
                  <a:tcPr marT="91425" marB="91425" marR="91425" marL="91425"/>
                </a:tc>
              </a:tr>
            </a:tbl>
          </a:graphicData>
        </a:graphic>
      </p:graphicFrame>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 name="Shape 1042"/>
        <p:cNvGrpSpPr/>
        <p:nvPr/>
      </p:nvGrpSpPr>
      <p:grpSpPr>
        <a:xfrm>
          <a:off x="0" y="0"/>
          <a:ext cx="0" cy="0"/>
          <a:chOff x="0" y="0"/>
          <a:chExt cx="0" cy="0"/>
        </a:xfrm>
      </p:grpSpPr>
      <p:sp>
        <p:nvSpPr>
          <p:cNvPr id="1043" name="Google Shape;1043;p81"/>
          <p:cNvSpPr txBox="1"/>
          <p:nvPr>
            <p:ph type="title"/>
          </p:nvPr>
        </p:nvSpPr>
        <p:spPr>
          <a:xfrm>
            <a:off x="182725" y="1837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VỀ NHÀ</a:t>
            </a:r>
            <a:endParaRPr b="1" sz="3200">
              <a:latin typeface="Manrope"/>
              <a:ea typeface="Manrope"/>
              <a:cs typeface="Manrope"/>
              <a:sym typeface="Manrope"/>
            </a:endParaRPr>
          </a:p>
        </p:txBody>
      </p:sp>
      <p:sp>
        <p:nvSpPr>
          <p:cNvPr id="1044" name="Google Shape;1044;p8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45" name="Google Shape;1045;p81"/>
          <p:cNvSpPr txBox="1"/>
          <p:nvPr/>
        </p:nvSpPr>
        <p:spPr>
          <a:xfrm>
            <a:off x="182725" y="712450"/>
            <a:ext cx="8768700" cy="42573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700">
                <a:solidFill>
                  <a:srgbClr val="333333"/>
                </a:solidFill>
                <a:latin typeface="Manrope"/>
                <a:ea typeface="Manrope"/>
                <a:cs typeface="Manrope"/>
                <a:sym typeface="Manrope"/>
              </a:rPr>
              <a:t>Bài tập 9</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Cho một mảng mà mỗi phần tử của mảng là một cặp số thực đại diện cho toạ độ các mỏ đá quý tìm được trên một khu vực. Người dùng lưu trữ các toạ độ này để lập trình cho robot khai thác sau này. Mỗi khi khai thác xong một mỏ đá quý, máy tính sẽ xoá toạ độ tương ứng trong mảng.</a:t>
            </a:r>
            <a:endParaRPr sz="1700">
              <a:solidFill>
                <a:srgbClr val="333333"/>
              </a:solidFill>
              <a:latin typeface="Manrope"/>
              <a:ea typeface="Manrope"/>
              <a:cs typeface="Manrope"/>
              <a:sym typeface="Manrope"/>
            </a:endParaRPr>
          </a:p>
          <a:p>
            <a:pPr indent="0" lvl="0" marL="0" rtl="0" algn="just">
              <a:spcBef>
                <a:spcPts val="1000"/>
              </a:spcBef>
              <a:spcAft>
                <a:spcPts val="0"/>
              </a:spcAft>
              <a:buNone/>
            </a:pPr>
            <a:r>
              <a:rPr b="1" lang="en" sz="1700">
                <a:solidFill>
                  <a:srgbClr val="333333"/>
                </a:solidFill>
                <a:latin typeface="Manrope"/>
                <a:ea typeface="Manrope"/>
                <a:cs typeface="Manrope"/>
                <a:sym typeface="Manrope"/>
              </a:rPr>
              <a:t>Yêu cầu</a:t>
            </a:r>
            <a:r>
              <a:rPr lang="en" sz="1700">
                <a:solidFill>
                  <a:srgbClr val="333333"/>
                </a:solidFill>
                <a:latin typeface="Manrope"/>
                <a:ea typeface="Manrope"/>
                <a:cs typeface="Manrope"/>
                <a:sym typeface="Manrope"/>
              </a:rPr>
              <a:t>: Lưu trữ các cặp số thực vào mảng và xoá đi một cặp số thực được người dùng cung cấp.</a:t>
            </a:r>
            <a:endParaRPr sz="1700">
              <a:solidFill>
                <a:srgbClr val="333333"/>
              </a:solidFill>
              <a:latin typeface="Manrope"/>
              <a:ea typeface="Manrope"/>
              <a:cs typeface="Manrope"/>
              <a:sym typeface="Manrope"/>
            </a:endParaRPr>
          </a:p>
          <a:p>
            <a:pPr indent="0" lvl="0" marL="0" rtl="0" algn="just">
              <a:spcBef>
                <a:spcPts val="1000"/>
              </a:spcBef>
              <a:spcAft>
                <a:spcPts val="0"/>
              </a:spcAft>
              <a:buNone/>
            </a:pPr>
            <a:r>
              <a:rPr b="1" lang="en" sz="1700">
                <a:solidFill>
                  <a:srgbClr val="333333"/>
                </a:solidFill>
                <a:latin typeface="Manrope"/>
                <a:ea typeface="Manrope"/>
                <a:cs typeface="Manrope"/>
                <a:sym typeface="Manrope"/>
              </a:rPr>
              <a:t>Input</a:t>
            </a:r>
            <a:r>
              <a:rPr lang="en" sz="1700">
                <a:solidFill>
                  <a:srgbClr val="333333"/>
                </a:solidFill>
                <a:latin typeface="Manrope"/>
                <a:ea typeface="Manrope"/>
                <a:cs typeface="Manrope"/>
                <a:sym typeface="Manrope"/>
              </a:rPr>
              <a:t>: </a:t>
            </a:r>
            <a:endParaRPr sz="1700">
              <a:solidFill>
                <a:srgbClr val="333333"/>
              </a:solidFill>
              <a:latin typeface="Manrope"/>
              <a:ea typeface="Manrope"/>
              <a:cs typeface="Manrope"/>
              <a:sym typeface="Manrope"/>
            </a:endParaRPr>
          </a:p>
          <a:p>
            <a:pPr indent="-336550" lvl="0" marL="457200" rtl="0" algn="just">
              <a:spcBef>
                <a:spcPts val="100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đầu tiên chứa số tự nhiên n là kích thước của mảng</a:t>
            </a:r>
            <a:endParaRPr sz="1700">
              <a:solidFill>
                <a:srgbClr val="333333"/>
              </a:solidFill>
              <a:latin typeface="Manrope"/>
              <a:ea typeface="Manrope"/>
              <a:cs typeface="Manrope"/>
              <a:sym typeface="Manrope"/>
            </a:endParaRPr>
          </a:p>
          <a:p>
            <a:pPr indent="-336550" lvl="0" marL="457200" rtl="0" algn="just">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n dòng tiếp theo, mỗi dòng là một cặp số thực là các phần tử của mảng cách nhau bởi một khoảng trống.</a:t>
            </a:r>
            <a:endParaRPr sz="1700">
              <a:solidFill>
                <a:srgbClr val="333333"/>
              </a:solidFill>
              <a:latin typeface="Manrope"/>
              <a:ea typeface="Manrope"/>
              <a:cs typeface="Manrope"/>
              <a:sym typeface="Manrope"/>
            </a:endParaRPr>
          </a:p>
          <a:p>
            <a:pPr indent="-336550" lvl="0" marL="457200" rtl="0" algn="just">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cuối cùng chứa một cặp số thực được yêu cầu xoá khỏi mảng.</a:t>
            </a:r>
            <a:endParaRPr sz="1700">
              <a:solidFill>
                <a:srgbClr val="333333"/>
              </a:solidFill>
              <a:latin typeface="Manrope"/>
              <a:ea typeface="Manrope"/>
              <a:cs typeface="Manrope"/>
              <a:sym typeface="Manrope"/>
            </a:endParaRPr>
          </a:p>
          <a:p>
            <a:pPr indent="0" lvl="0" marL="0" rtl="0" algn="just">
              <a:spcBef>
                <a:spcPts val="1000"/>
              </a:spcBef>
              <a:spcAft>
                <a:spcPts val="100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Mảng sau khi xoá kèm theo chỉ số đã xoá.</a:t>
            </a:r>
            <a:endParaRPr sz="1700">
              <a:solidFill>
                <a:srgbClr val="333333"/>
              </a:solidFill>
              <a:latin typeface="Manrope"/>
              <a:ea typeface="Manrope"/>
              <a:cs typeface="Manrope"/>
              <a:sym typeface="Manrope"/>
            </a:endParaRPr>
          </a:p>
        </p:txBody>
      </p:sp>
      <p:sp>
        <p:nvSpPr>
          <p:cNvPr id="1046" name="Google Shape;1046;p81"/>
          <p:cNvSpPr/>
          <p:nvPr/>
        </p:nvSpPr>
        <p:spPr>
          <a:xfrm>
            <a:off x="7601550" y="2573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DELETE</a:t>
            </a:r>
            <a:endParaRPr>
              <a:solidFill>
                <a:schemeClr val="lt2"/>
              </a:solidFill>
              <a:latin typeface="Golos Text"/>
              <a:ea typeface="Golos Text"/>
              <a:cs typeface="Golos Text"/>
              <a:sym typeface="Golos Text"/>
            </a:endParaRPr>
          </a:p>
        </p:txBody>
      </p:sp>
      <p:sp>
        <p:nvSpPr>
          <p:cNvPr id="1047" name="Google Shape;1047;p81"/>
          <p:cNvSpPr/>
          <p:nvPr/>
        </p:nvSpPr>
        <p:spPr>
          <a:xfrm>
            <a:off x="6270450" y="2573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SEARCH</a:t>
            </a:r>
            <a:endParaRPr>
              <a:solidFill>
                <a:schemeClr val="lt2"/>
              </a:solidFill>
              <a:latin typeface="Golos Text"/>
              <a:ea typeface="Golos Text"/>
              <a:cs typeface="Golos Text"/>
              <a:sym typeface="Golos Text"/>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82"/>
          <p:cNvSpPr txBox="1"/>
          <p:nvPr>
            <p:ph type="title"/>
          </p:nvPr>
        </p:nvSpPr>
        <p:spPr>
          <a:xfrm>
            <a:off x="382950" y="127575"/>
            <a:ext cx="56592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TEST CASE BÀI TẬP VỀ NHÀ 9</a:t>
            </a:r>
            <a:endParaRPr b="1">
              <a:latin typeface="Manrope"/>
              <a:ea typeface="Manrope"/>
              <a:cs typeface="Manrope"/>
              <a:sym typeface="Manrope"/>
            </a:endParaRPr>
          </a:p>
        </p:txBody>
      </p:sp>
      <p:sp>
        <p:nvSpPr>
          <p:cNvPr id="1053" name="Google Shape;1053;p8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054" name="Google Shape;1054;p82"/>
          <p:cNvGraphicFramePr/>
          <p:nvPr/>
        </p:nvGraphicFramePr>
        <p:xfrm>
          <a:off x="382950" y="900925"/>
          <a:ext cx="3000000" cy="3000000"/>
        </p:xfrm>
        <a:graphic>
          <a:graphicData uri="http://schemas.openxmlformats.org/drawingml/2006/table">
            <a:tbl>
              <a:tblPr>
                <a:noFill/>
                <a:tableStyleId>{B07683FA-E15A-4107-8D4D-58159C19E4B4}</a:tableStyleId>
              </a:tblPr>
              <a:tblGrid>
                <a:gridCol w="693850"/>
                <a:gridCol w="3664275"/>
                <a:gridCol w="4241975"/>
              </a:tblGrid>
              <a:tr h="517975">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1101825">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3</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1.4 2.74</a:t>
                      </a:r>
                      <a:endParaRPr sz="1100">
                        <a:latin typeface="Consolas"/>
                        <a:ea typeface="Consolas"/>
                        <a:cs typeface="Consolas"/>
                        <a:sym typeface="Consolas"/>
                      </a:endParaRPr>
                    </a:p>
                    <a:p>
                      <a:pPr indent="0" lvl="0" marL="0" rtl="0" algn="l">
                        <a:spcBef>
                          <a:spcPts val="0"/>
                        </a:spcBef>
                        <a:spcAft>
                          <a:spcPts val="0"/>
                        </a:spcAft>
                        <a:buNone/>
                      </a:pPr>
                      <a:r>
                        <a:rPr lang="en" sz="1100">
                          <a:highlight>
                            <a:schemeClr val="dk2"/>
                          </a:highlight>
                          <a:latin typeface="Consolas"/>
                          <a:ea typeface="Consolas"/>
                          <a:cs typeface="Consolas"/>
                          <a:sym typeface="Consolas"/>
                        </a:rPr>
                        <a:t>-2.3 9.2</a:t>
                      </a:r>
                      <a:endParaRPr sz="1100">
                        <a:highlight>
                          <a:schemeClr val="dk2"/>
                        </a:highlight>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0.5 -0.5</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-2.3 9.2</a:t>
                      </a:r>
                      <a:endParaRPr sz="1100">
                        <a:solidFill>
                          <a:schemeClr val="accent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1.4 2.74</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0.5 -0.5</a:t>
                      </a:r>
                      <a:endParaRPr sz="1100">
                        <a:solidFill>
                          <a:schemeClr val="accent1"/>
                        </a:solidFill>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Delete </a:t>
                      </a:r>
                      <a:r>
                        <a:rPr lang="en" sz="1100">
                          <a:solidFill>
                            <a:schemeClr val="dk1"/>
                          </a:solidFill>
                          <a:latin typeface="Consolas"/>
                          <a:ea typeface="Consolas"/>
                          <a:cs typeface="Consolas"/>
                          <a:sym typeface="Consolas"/>
                        </a:rPr>
                        <a:t>-2.3 9.2 at 1</a:t>
                      </a:r>
                      <a:endParaRPr sz="1100">
                        <a:latin typeface="Consolas"/>
                        <a:ea typeface="Consolas"/>
                        <a:cs typeface="Consolas"/>
                        <a:sym typeface="Consolas"/>
                      </a:endParaRPr>
                    </a:p>
                  </a:txBody>
                  <a:tcPr marT="91425" marB="91425" marR="91425" marL="91425"/>
                </a:tc>
              </a:tr>
              <a:tr h="1101825">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5</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-0.87878 1.274</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76.498 -10.938793</a:t>
                      </a:r>
                      <a:endParaRPr sz="1100">
                        <a:latin typeface="Consolas"/>
                        <a:ea typeface="Consolas"/>
                        <a:cs typeface="Consolas"/>
                        <a:sym typeface="Consolas"/>
                      </a:endParaRPr>
                    </a:p>
                    <a:p>
                      <a:pPr indent="0" lvl="0" marL="0" rtl="0" algn="l">
                        <a:spcBef>
                          <a:spcPts val="0"/>
                        </a:spcBef>
                        <a:spcAft>
                          <a:spcPts val="0"/>
                        </a:spcAft>
                        <a:buNone/>
                      </a:pPr>
                      <a:r>
                        <a:rPr lang="en" sz="1100">
                          <a:highlight>
                            <a:schemeClr val="dk2"/>
                          </a:highlight>
                          <a:latin typeface="Consolas"/>
                          <a:ea typeface="Consolas"/>
                          <a:cs typeface="Consolas"/>
                          <a:sym typeface="Consolas"/>
                        </a:rPr>
                        <a:t>8237.20 3873.2</a:t>
                      </a:r>
                      <a:endParaRPr sz="1100">
                        <a:highlight>
                          <a:schemeClr val="dk2"/>
                        </a:highlight>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76.34 9.676</a:t>
                      </a:r>
                      <a:endParaRPr sz="1100">
                        <a:latin typeface="Consolas"/>
                        <a:ea typeface="Consolas"/>
                        <a:cs typeface="Consolas"/>
                        <a:sym typeface="Consolas"/>
                      </a:endParaRPr>
                    </a:p>
                    <a:p>
                      <a:pPr indent="0" lvl="0" marL="0" rtl="0" algn="l">
                        <a:spcBef>
                          <a:spcPts val="0"/>
                        </a:spcBef>
                        <a:spcAft>
                          <a:spcPts val="0"/>
                        </a:spcAft>
                        <a:buNone/>
                      </a:pPr>
                      <a:r>
                        <a:rPr lang="en" sz="1100">
                          <a:highlight>
                            <a:schemeClr val="dk2"/>
                          </a:highlight>
                          <a:latin typeface="Consolas"/>
                          <a:ea typeface="Consolas"/>
                          <a:cs typeface="Consolas"/>
                          <a:sym typeface="Consolas"/>
                        </a:rPr>
                        <a:t>8237.20 3873.2</a:t>
                      </a:r>
                      <a:endParaRPr sz="1100">
                        <a:highlight>
                          <a:schemeClr val="dk2"/>
                        </a:highlight>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8237.20 3873.2</a:t>
                      </a:r>
                      <a:endParaRPr sz="1100">
                        <a:solidFill>
                          <a:schemeClr val="accent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-0.87878 1.274</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76.498 -10.938793</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76.34 9.676</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Delete </a:t>
                      </a:r>
                      <a:r>
                        <a:rPr lang="en" sz="1100">
                          <a:solidFill>
                            <a:schemeClr val="dk1"/>
                          </a:solidFill>
                          <a:latin typeface="Consolas"/>
                          <a:ea typeface="Consolas"/>
                          <a:cs typeface="Consolas"/>
                          <a:sym typeface="Consolas"/>
                        </a:rPr>
                        <a:t>8237.20 3873.2 at 2, 4</a:t>
                      </a:r>
                      <a:endParaRPr sz="1100">
                        <a:solidFill>
                          <a:schemeClr val="dk1"/>
                        </a:solidFill>
                        <a:latin typeface="Consolas"/>
                        <a:ea typeface="Consolas"/>
                        <a:cs typeface="Consolas"/>
                        <a:sym typeface="Consolas"/>
                      </a:endParaRPr>
                    </a:p>
                  </a:txBody>
                  <a:tcPr marT="91425" marB="91425" marR="91425" marL="91425"/>
                </a:tc>
              </a:tr>
              <a:tr h="1101825">
                <a:tc>
                  <a:txBody>
                    <a:bodyPr/>
                    <a:lstStyle/>
                    <a:p>
                      <a:pPr indent="0" lvl="0" marL="0" rtl="0" algn="ctr">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4</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1 1</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2 2</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3 3</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4 4</a:t>
                      </a:r>
                      <a:endParaRPr sz="1100">
                        <a:latin typeface="Consolas"/>
                        <a:ea typeface="Consolas"/>
                        <a:cs typeface="Consolas"/>
                        <a:sym typeface="Consolas"/>
                      </a:endParaRPr>
                    </a:p>
                    <a:p>
                      <a:pPr indent="0" lvl="0" marL="0" rtl="0" algn="l">
                        <a:spcBef>
                          <a:spcPts val="0"/>
                        </a:spcBef>
                        <a:spcAft>
                          <a:spcPts val="0"/>
                        </a:spcAft>
                        <a:buNone/>
                      </a:pPr>
                      <a:r>
                        <a:rPr lang="en" sz="1100">
                          <a:solidFill>
                            <a:schemeClr val="accent1"/>
                          </a:solidFill>
                          <a:latin typeface="Consolas"/>
                          <a:ea typeface="Consolas"/>
                          <a:cs typeface="Consolas"/>
                          <a:sym typeface="Consolas"/>
                        </a:rPr>
                        <a:t>5 5</a:t>
                      </a:r>
                      <a:endParaRPr sz="1100">
                        <a:solidFill>
                          <a:schemeClr val="accent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1 1</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2 2</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3 3</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4 4</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Can not delete 5 5 from the array!</a:t>
                      </a:r>
                      <a:endParaRPr sz="1100">
                        <a:latin typeface="Consolas"/>
                        <a:ea typeface="Consolas"/>
                        <a:cs typeface="Consolas"/>
                        <a:sym typeface="Consolas"/>
                      </a:endParaRPr>
                    </a:p>
                  </a:txBody>
                  <a:tcPr marT="91425" marB="91425" marR="91425" marL="91425"/>
                </a:tc>
              </a:tr>
            </a:tbl>
          </a:graphicData>
        </a:graphic>
      </p:graphicFrame>
      <p:sp>
        <p:nvSpPr>
          <p:cNvPr id="1055" name="Google Shape;1055;p82"/>
          <p:cNvSpPr/>
          <p:nvPr/>
        </p:nvSpPr>
        <p:spPr>
          <a:xfrm>
            <a:off x="7525350" y="2573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DELETE</a:t>
            </a:r>
            <a:endParaRPr>
              <a:solidFill>
                <a:schemeClr val="lt2"/>
              </a:solidFill>
              <a:latin typeface="Golos Text"/>
              <a:ea typeface="Golos Text"/>
              <a:cs typeface="Golos Text"/>
              <a:sym typeface="Golos Text"/>
            </a:endParaRPr>
          </a:p>
        </p:txBody>
      </p:sp>
      <p:sp>
        <p:nvSpPr>
          <p:cNvPr id="1056" name="Google Shape;1056;p82"/>
          <p:cNvSpPr/>
          <p:nvPr/>
        </p:nvSpPr>
        <p:spPr>
          <a:xfrm>
            <a:off x="6270450" y="2573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SEARCH</a:t>
            </a:r>
            <a:endParaRPr>
              <a:solidFill>
                <a:schemeClr val="lt2"/>
              </a:solidFill>
              <a:latin typeface="Golos Text"/>
              <a:ea typeface="Golos Text"/>
              <a:cs typeface="Golos Text"/>
              <a:sym typeface="Golos Text"/>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sp>
        <p:nvSpPr>
          <p:cNvPr id="1061" name="Google Shape;1061;p83"/>
          <p:cNvSpPr txBox="1"/>
          <p:nvPr>
            <p:ph type="title"/>
          </p:nvPr>
        </p:nvSpPr>
        <p:spPr>
          <a:xfrm>
            <a:off x="182725" y="313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TẠI VỀ NHÀ</a:t>
            </a:r>
            <a:endParaRPr b="1" sz="3200">
              <a:latin typeface="Manrope"/>
              <a:ea typeface="Manrope"/>
              <a:cs typeface="Manrope"/>
              <a:sym typeface="Manrope"/>
            </a:endParaRPr>
          </a:p>
        </p:txBody>
      </p:sp>
      <p:sp>
        <p:nvSpPr>
          <p:cNvPr id="1062" name="Google Shape;1062;p8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63" name="Google Shape;1063;p83"/>
          <p:cNvSpPr txBox="1"/>
          <p:nvPr/>
        </p:nvSpPr>
        <p:spPr>
          <a:xfrm>
            <a:off x="182725" y="653300"/>
            <a:ext cx="8949000" cy="45114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b="1" lang="en" sz="1700">
                <a:solidFill>
                  <a:srgbClr val="333333"/>
                </a:solidFill>
                <a:latin typeface="Manrope"/>
                <a:ea typeface="Manrope"/>
                <a:cs typeface="Manrope"/>
                <a:sym typeface="Manrope"/>
              </a:rPr>
              <a:t>Bài tập </a:t>
            </a:r>
            <a:r>
              <a:rPr b="1" lang="en" sz="1700">
                <a:solidFill>
                  <a:srgbClr val="333333"/>
                </a:solidFill>
                <a:latin typeface="Manrope"/>
                <a:ea typeface="Manrope"/>
                <a:cs typeface="Manrope"/>
                <a:sym typeface="Manrope"/>
              </a:rPr>
              <a:t>10</a:t>
            </a:r>
            <a:r>
              <a:rPr b="1" lang="en" sz="1700">
                <a:solidFill>
                  <a:srgbClr val="333333"/>
                </a:solidFill>
                <a:latin typeface="Manrope"/>
                <a:ea typeface="Manrope"/>
                <a:cs typeface="Manrope"/>
                <a:sym typeface="Manrope"/>
              </a:rPr>
              <a:t>.1</a:t>
            </a:r>
            <a:r>
              <a:rPr lang="en" sz="1700">
                <a:solidFill>
                  <a:srgbClr val="333333"/>
                </a:solidFill>
                <a:latin typeface="Manrope"/>
                <a:ea typeface="Manrope"/>
                <a:cs typeface="Manrope"/>
                <a:sym typeface="Manrope"/>
              </a:rPr>
              <a:t>: (</a:t>
            </a:r>
            <a:r>
              <a:rPr b="1" lang="en" sz="1700">
                <a:solidFill>
                  <a:schemeClr val="accent1"/>
                </a:solidFill>
                <a:latin typeface="Manrope"/>
                <a:ea typeface="Manrope"/>
                <a:cs typeface="Manrope"/>
                <a:sym typeface="Manrope"/>
              </a:rPr>
              <a:t>POISON ATTACK - level 1</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0" lvl="0" marL="0" rtl="0" algn="l">
              <a:spcBef>
                <a:spcPts val="1000"/>
              </a:spcBef>
              <a:spcAft>
                <a:spcPts val="0"/>
              </a:spcAft>
              <a:buNone/>
            </a:pPr>
            <a:r>
              <a:rPr lang="en" sz="1700">
                <a:solidFill>
                  <a:srgbClr val="333333"/>
                </a:solidFill>
                <a:latin typeface="Manrope"/>
                <a:ea typeface="Manrope"/>
                <a:cs typeface="Manrope"/>
                <a:sym typeface="Manrope"/>
              </a:rPr>
              <a:t>Một nhà nghiên cứu về bảo mật thực hiện một thí nghiệm mô phỏng về các vụ tấn công vào hệ thống bằng mã độc. Các máy chủ được nhận những gói thông tin dạng chuỗi ký tự (char) và được yêu cầu kiểm tra các chuỗi đó có mã độc hay không. Mã độc là một chuỗi ký tự con có độ dài nhỏ hơn so với độ dài của gói tin, được cung cấp trong danh sách tuỳ vào cấp độ của thí nghiệm.</a:t>
            </a:r>
            <a:endParaRPr b="1" sz="1700">
              <a:solidFill>
                <a:srgbClr val="333333"/>
              </a:solidFill>
              <a:latin typeface="Manrope"/>
              <a:ea typeface="Manrope"/>
              <a:cs typeface="Manrope"/>
              <a:sym typeface="Manrope"/>
            </a:endParaRPr>
          </a:p>
          <a:p>
            <a:pPr indent="0" lvl="0" marL="0" rtl="0" algn="l">
              <a:spcBef>
                <a:spcPts val="1000"/>
              </a:spcBef>
              <a:spcAft>
                <a:spcPts val="0"/>
              </a:spcAft>
              <a:buNone/>
            </a:pPr>
            <a:r>
              <a:rPr b="1" lang="en" sz="1700">
                <a:solidFill>
                  <a:srgbClr val="333333"/>
                </a:solidFill>
                <a:latin typeface="Manrope"/>
                <a:ea typeface="Manrope"/>
                <a:cs typeface="Manrope"/>
                <a:sym typeface="Manrope"/>
              </a:rPr>
              <a:t>Yêu cầu: </a:t>
            </a:r>
            <a:r>
              <a:rPr lang="en" sz="1700">
                <a:solidFill>
                  <a:srgbClr val="333333"/>
                </a:solidFill>
                <a:latin typeface="Manrope"/>
                <a:ea typeface="Manrope"/>
                <a:cs typeface="Manrope"/>
                <a:sym typeface="Manrope"/>
              </a:rPr>
              <a:t>Viết chương trình (phân hàm con) cho phép người dùng nhập vào một gói tin là một chuỗi có độ dài tối đa 1000 ký tự và một danh sách các chuỗi con (không quá 5) được xem là mã độc. </a:t>
            </a:r>
            <a:r>
              <a:rPr b="1" lang="en" sz="1700">
                <a:solidFill>
                  <a:srgbClr val="333333"/>
                </a:solidFill>
                <a:latin typeface="Manrope"/>
                <a:ea typeface="Manrope"/>
                <a:cs typeface="Manrope"/>
                <a:sym typeface="Manrope"/>
              </a:rPr>
              <a:t>Chương trình gửi thông báo rằng gói tin có mã độc hay không.</a:t>
            </a:r>
            <a:endParaRPr b="1" sz="1700">
              <a:solidFill>
                <a:srgbClr val="333333"/>
              </a:solidFill>
              <a:latin typeface="Manrope"/>
              <a:ea typeface="Manrope"/>
              <a:cs typeface="Manrope"/>
              <a:sym typeface="Manrope"/>
            </a:endParaRPr>
          </a:p>
          <a:p>
            <a:pPr indent="0" lvl="0" marL="0" rtl="0" algn="l">
              <a:spcBef>
                <a:spcPts val="1000"/>
              </a:spcBef>
              <a:spcAft>
                <a:spcPts val="0"/>
              </a:spcAft>
              <a:buNone/>
            </a:pPr>
            <a:r>
              <a:rPr b="1" lang="en" sz="1700">
                <a:solidFill>
                  <a:srgbClr val="333333"/>
                </a:solidFill>
                <a:latin typeface="Manrope"/>
                <a:ea typeface="Manrope"/>
                <a:cs typeface="Manrope"/>
                <a:sym typeface="Manrope"/>
              </a:rPr>
              <a:t>INPUT: </a:t>
            </a:r>
            <a:endParaRPr b="1"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đầu tiên là chuỗi ký tự có độ dài không quá 1000 ký tự.</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thứ hai là số nguyên dương 0&lt;k&lt;6 là số lượng mã độc trong danh sách.</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k dòng tiếp theo là các chuỗi trong danh sách mã độc.</a:t>
            </a:r>
            <a:endParaRPr sz="1700">
              <a:solidFill>
                <a:srgbClr val="333333"/>
              </a:solidFill>
              <a:latin typeface="Manrope"/>
              <a:ea typeface="Manrope"/>
              <a:cs typeface="Manrope"/>
              <a:sym typeface="Manrope"/>
            </a:endParaRPr>
          </a:p>
          <a:p>
            <a:pPr indent="0" lvl="0" marL="0" rtl="0" algn="l">
              <a:spcBef>
                <a:spcPts val="100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Số lượng và vị trí của mã độc trong dãy.</a:t>
            </a:r>
            <a:endParaRPr sz="1700">
              <a:solidFill>
                <a:srgbClr val="333333"/>
              </a:solidFill>
              <a:latin typeface="Manrope"/>
              <a:ea typeface="Manrope"/>
              <a:cs typeface="Manrope"/>
              <a:sym typeface="Manrope"/>
            </a:endParaRPr>
          </a:p>
        </p:txBody>
      </p:sp>
      <p:sp>
        <p:nvSpPr>
          <p:cNvPr id="1064" name="Google Shape;1064;p83"/>
          <p:cNvSpPr/>
          <p:nvPr/>
        </p:nvSpPr>
        <p:spPr>
          <a:xfrm>
            <a:off x="7601550" y="1811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SEARCH</a:t>
            </a:r>
            <a:endParaRPr>
              <a:solidFill>
                <a:schemeClr val="lt2"/>
              </a:solidFill>
              <a:latin typeface="Golos Text"/>
              <a:ea typeface="Golos Text"/>
              <a:cs typeface="Golos Text"/>
              <a:sym typeface="Golos Text"/>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
        <p:nvSpPr>
          <p:cNvPr id="1069" name="Google Shape;1069;p84"/>
          <p:cNvSpPr txBox="1"/>
          <p:nvPr>
            <p:ph type="title"/>
          </p:nvPr>
        </p:nvSpPr>
        <p:spPr>
          <a:xfrm>
            <a:off x="382950" y="127575"/>
            <a:ext cx="56592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TEST CASE </a:t>
            </a:r>
            <a:r>
              <a:rPr b="1" lang="en">
                <a:latin typeface="Manrope"/>
                <a:ea typeface="Manrope"/>
                <a:cs typeface="Manrope"/>
                <a:sym typeface="Manrope"/>
              </a:rPr>
              <a:t>10</a:t>
            </a:r>
            <a:r>
              <a:rPr b="1" lang="en">
                <a:latin typeface="Manrope"/>
                <a:ea typeface="Manrope"/>
                <a:cs typeface="Manrope"/>
                <a:sym typeface="Manrope"/>
              </a:rPr>
              <a:t>.1</a:t>
            </a:r>
            <a:endParaRPr b="1">
              <a:latin typeface="Manrope"/>
              <a:ea typeface="Manrope"/>
              <a:cs typeface="Manrope"/>
              <a:sym typeface="Manrope"/>
            </a:endParaRPr>
          </a:p>
        </p:txBody>
      </p:sp>
      <p:sp>
        <p:nvSpPr>
          <p:cNvPr id="1070" name="Google Shape;1070;p8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071" name="Google Shape;1071;p84"/>
          <p:cNvGraphicFramePr/>
          <p:nvPr/>
        </p:nvGraphicFramePr>
        <p:xfrm>
          <a:off x="382950" y="933513"/>
          <a:ext cx="3000000" cy="3000000"/>
        </p:xfrm>
        <a:graphic>
          <a:graphicData uri="http://schemas.openxmlformats.org/drawingml/2006/table">
            <a:tbl>
              <a:tblPr>
                <a:noFill/>
                <a:tableStyleId>{B07683FA-E15A-4107-8D4D-58159C19E4B4}</a:tableStyleId>
              </a:tblPr>
              <a:tblGrid>
                <a:gridCol w="1092625"/>
                <a:gridCol w="3518225"/>
                <a:gridCol w="3767250"/>
              </a:tblGrid>
              <a:tr h="381000">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381000">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gdfj</a:t>
                      </a:r>
                      <a:r>
                        <a:rPr lang="en" sz="1100">
                          <a:solidFill>
                            <a:schemeClr val="accent1"/>
                          </a:solidFill>
                          <a:latin typeface="Consolas"/>
                          <a:ea typeface="Consolas"/>
                          <a:cs typeface="Consolas"/>
                          <a:sym typeface="Consolas"/>
                        </a:rPr>
                        <a:t>hhg</a:t>
                      </a:r>
                      <a:r>
                        <a:rPr lang="en" sz="1100">
                          <a:latin typeface="Consolas"/>
                          <a:ea typeface="Consolas"/>
                          <a:cs typeface="Consolas"/>
                          <a:sym typeface="Consolas"/>
                        </a:rPr>
                        <a:t>hjhgdgsfjhhag</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1</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hhg</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rgbClr val="333333"/>
                          </a:solidFill>
                          <a:latin typeface="Consolas"/>
                          <a:ea typeface="Consolas"/>
                          <a:cs typeface="Consolas"/>
                          <a:sym typeface="Consolas"/>
                        </a:rPr>
                        <a:t>1 hhg 4</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h</a:t>
                      </a:r>
                      <a:r>
                        <a:rPr lang="en" sz="1100">
                          <a:solidFill>
                            <a:schemeClr val="accent1"/>
                          </a:solidFill>
                          <a:latin typeface="Consolas"/>
                          <a:ea typeface="Consolas"/>
                          <a:cs typeface="Consolas"/>
                          <a:sym typeface="Consolas"/>
                        </a:rPr>
                        <a:t>dsa2023</a:t>
                      </a:r>
                      <a:r>
                        <a:rPr lang="en" sz="1100">
                          <a:solidFill>
                            <a:schemeClr val="dk1"/>
                          </a:solidFill>
                          <a:latin typeface="Consolas"/>
                          <a:ea typeface="Consolas"/>
                          <a:cs typeface="Consolas"/>
                          <a:sym typeface="Consolas"/>
                        </a:rPr>
                        <a:t>u872h</a:t>
                      </a:r>
                      <a:r>
                        <a:rPr lang="en" sz="1100">
                          <a:solidFill>
                            <a:schemeClr val="accent1"/>
                          </a:solidFill>
                          <a:latin typeface="Consolas"/>
                          <a:ea typeface="Consolas"/>
                          <a:cs typeface="Consolas"/>
                          <a:sym typeface="Consolas"/>
                        </a:rPr>
                        <a:t>dsa2023</a:t>
                      </a:r>
                      <a:r>
                        <a:rPr lang="en" sz="1100">
                          <a:solidFill>
                            <a:schemeClr val="dk1"/>
                          </a:solidFill>
                          <a:latin typeface="Consolas"/>
                          <a:ea typeface="Consolas"/>
                          <a:cs typeface="Consolas"/>
                          <a:sym typeface="Consolas"/>
                        </a:rPr>
                        <a:t>hs726</a:t>
                      </a:r>
                      <a:r>
                        <a:rPr lang="en" sz="1100">
                          <a:solidFill>
                            <a:schemeClr val="accent1"/>
                          </a:solidFill>
                          <a:latin typeface="Consolas"/>
                          <a:ea typeface="Consolas"/>
                          <a:cs typeface="Consolas"/>
                          <a:sym typeface="Consolas"/>
                        </a:rPr>
                        <a:t>ctdlctdl</a:t>
                      </a:r>
                      <a:r>
                        <a:rPr lang="en" sz="1100">
                          <a:solidFill>
                            <a:schemeClr val="dk1"/>
                          </a:solidFill>
                          <a:latin typeface="Consolas"/>
                          <a:ea typeface="Consolas"/>
                          <a:cs typeface="Consolas"/>
                          <a:sym typeface="Consolas"/>
                        </a:rPr>
                        <a:t>gfd7w7sgd89a7dsa76s82</a:t>
                      </a:r>
                      <a:r>
                        <a:rPr lang="en" sz="1100">
                          <a:solidFill>
                            <a:schemeClr val="accent1"/>
                          </a:solidFill>
                          <a:latin typeface="Consolas"/>
                          <a:ea typeface="Consolas"/>
                          <a:cs typeface="Consolas"/>
                          <a:sym typeface="Consolas"/>
                        </a:rPr>
                        <a:t>ctdl</a:t>
                      </a:r>
                      <a:r>
                        <a:rPr lang="en" sz="1100">
                          <a:solidFill>
                            <a:schemeClr val="dk1"/>
                          </a:solidFill>
                          <a:latin typeface="Consolas"/>
                          <a:ea typeface="Consolas"/>
                          <a:cs typeface="Consolas"/>
                          <a:sym typeface="Consolas"/>
                        </a:rPr>
                        <a:t>2023j92jcdt2</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2</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ctdl</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dsa2023</a:t>
                      </a:r>
                      <a:endParaRPr sz="1100">
                        <a:solidFill>
                          <a:schemeClr val="dk1"/>
                        </a:solidFill>
                        <a:latin typeface="Consolas"/>
                        <a:ea typeface="Consolas"/>
                        <a:cs typeface="Consolas"/>
                        <a:sym typeface="Consolas"/>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3 ctdl 14, 18, 43</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2 dsa2023 1, 13</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3</a:t>
                      </a:r>
                      <a:endParaRPr/>
                    </a:p>
                  </a:txBody>
                  <a:tcPr marT="91425" marB="91425" marR="91425" marL="91425"/>
                </a:tc>
                <a:tc>
                  <a:txBody>
                    <a:bodyPr/>
                    <a:lstStyle/>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89324y7w9ui3jbwediugd78uawihdioyqwt8eh1298ey89128uyeiugqwhbdoijwq89dhawuidhn98qwdj98</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32897jkwhdhsa</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3</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hvthao</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ppnhung</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phlam</a:t>
                      </a:r>
                      <a:endParaRPr sz="1100">
                        <a:solidFill>
                          <a:schemeClr val="dk1"/>
                        </a:solidFill>
                        <a:latin typeface="Consolas"/>
                        <a:ea typeface="Consolas"/>
                        <a:cs typeface="Consolas"/>
                        <a:sym typeface="Consolas"/>
                      </a:endParaRPr>
                    </a:p>
                  </a:txBody>
                  <a:tcPr marT="91425" marB="91425" marR="91425" marL="91425"/>
                </a:tc>
                <a:tc>
                  <a:txBody>
                    <a:bodyPr/>
                    <a:lstStyle/>
                    <a:p>
                      <a:pPr indent="0" lvl="0" marL="0" marR="0" rtl="0" algn="l">
                        <a:lnSpc>
                          <a:spcPct val="100000"/>
                        </a:lnSpc>
                        <a:spcBef>
                          <a:spcPts val="0"/>
                        </a:spcBef>
                        <a:spcAft>
                          <a:spcPts val="0"/>
                        </a:spcAft>
                        <a:buNone/>
                      </a:pPr>
                      <a:r>
                        <a:rPr lang="en" sz="1100">
                          <a:latin typeface="Consolas"/>
                          <a:ea typeface="Consolas"/>
                          <a:cs typeface="Consolas"/>
                          <a:sym typeface="Consolas"/>
                        </a:rPr>
                        <a:t>0 hvthao</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0 ppnhung</a:t>
                      </a:r>
                      <a:endParaRPr sz="1100">
                        <a:latin typeface="Consolas"/>
                        <a:ea typeface="Consolas"/>
                        <a:cs typeface="Consolas"/>
                        <a:sym typeface="Consolas"/>
                      </a:endParaRPr>
                    </a:p>
                    <a:p>
                      <a:pPr indent="0" lvl="0" marL="0" marR="0" rtl="0" algn="l">
                        <a:lnSpc>
                          <a:spcPct val="100000"/>
                        </a:lnSpc>
                        <a:spcBef>
                          <a:spcPts val="0"/>
                        </a:spcBef>
                        <a:spcAft>
                          <a:spcPts val="0"/>
                        </a:spcAft>
                        <a:buNone/>
                      </a:pPr>
                      <a:r>
                        <a:rPr lang="en" sz="1100">
                          <a:latin typeface="Consolas"/>
                          <a:ea typeface="Consolas"/>
                          <a:cs typeface="Consolas"/>
                          <a:sym typeface="Consolas"/>
                        </a:rPr>
                        <a:t>0 phlam</a:t>
                      </a:r>
                      <a:endParaRPr sz="1100">
                        <a:latin typeface="Consolas"/>
                        <a:ea typeface="Consolas"/>
                        <a:cs typeface="Consolas"/>
                        <a:sym typeface="Consolas"/>
                      </a:endParaRPr>
                    </a:p>
                  </a:txBody>
                  <a:tcPr marT="91425" marB="91425" marR="91425" marL="91425"/>
                </a:tc>
              </a:tr>
            </a:tbl>
          </a:graphicData>
        </a:graphic>
      </p:graphicFrame>
      <p:sp>
        <p:nvSpPr>
          <p:cNvPr id="1072" name="Google Shape;1072;p84"/>
          <p:cNvSpPr txBox="1"/>
          <p:nvPr/>
        </p:nvSpPr>
        <p:spPr>
          <a:xfrm>
            <a:off x="184075" y="4749850"/>
            <a:ext cx="85113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olos Text"/>
                <a:ea typeface="Golos Text"/>
                <a:cs typeface="Golos Text"/>
                <a:sym typeface="Golos Text"/>
              </a:rPr>
              <a:t>Chú ý</a:t>
            </a:r>
            <a:r>
              <a:rPr lang="en">
                <a:latin typeface="Golos Text"/>
                <a:ea typeface="Golos Text"/>
                <a:cs typeface="Golos Text"/>
                <a:sym typeface="Golos Text"/>
              </a:rPr>
              <a:t>: Không được dùng bất kỳ hàm có sẵn nào trong thư viện &lt;string.h&gt; trừ strlen</a:t>
            </a:r>
            <a:endParaRPr>
              <a:latin typeface="Golos Text"/>
              <a:ea typeface="Golos Text"/>
              <a:cs typeface="Golos Text"/>
              <a:sym typeface="Golos Text"/>
            </a:endParaRPr>
          </a:p>
        </p:txBody>
      </p:sp>
      <p:sp>
        <p:nvSpPr>
          <p:cNvPr id="1073" name="Google Shape;1073;p84"/>
          <p:cNvSpPr/>
          <p:nvPr/>
        </p:nvSpPr>
        <p:spPr>
          <a:xfrm>
            <a:off x="7601550" y="1811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SEARCH</a:t>
            </a:r>
            <a:endParaRPr>
              <a:solidFill>
                <a:schemeClr val="lt2"/>
              </a:solidFill>
              <a:latin typeface="Golos Text"/>
              <a:ea typeface="Golos Text"/>
              <a:cs typeface="Golos Text"/>
              <a:sym typeface="Golos Text"/>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85"/>
          <p:cNvSpPr txBox="1"/>
          <p:nvPr>
            <p:ph type="title"/>
          </p:nvPr>
        </p:nvSpPr>
        <p:spPr>
          <a:xfrm>
            <a:off x="182725" y="313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TẠI VỀ NHÀ</a:t>
            </a:r>
            <a:endParaRPr b="1" sz="3200">
              <a:latin typeface="Manrope"/>
              <a:ea typeface="Manrope"/>
              <a:cs typeface="Manrope"/>
              <a:sym typeface="Manrope"/>
            </a:endParaRPr>
          </a:p>
        </p:txBody>
      </p:sp>
      <p:sp>
        <p:nvSpPr>
          <p:cNvPr id="1079" name="Google Shape;1079;p8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80" name="Google Shape;1080;p85"/>
          <p:cNvSpPr txBox="1"/>
          <p:nvPr/>
        </p:nvSpPr>
        <p:spPr>
          <a:xfrm>
            <a:off x="182725" y="653300"/>
            <a:ext cx="8949000" cy="45114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b="1" lang="en" sz="1700">
                <a:solidFill>
                  <a:srgbClr val="333333"/>
                </a:solidFill>
                <a:latin typeface="Manrope"/>
                <a:ea typeface="Manrope"/>
                <a:cs typeface="Manrope"/>
                <a:sym typeface="Manrope"/>
              </a:rPr>
              <a:t>Bài tập </a:t>
            </a:r>
            <a:r>
              <a:rPr b="1" lang="en" sz="1700">
                <a:solidFill>
                  <a:srgbClr val="333333"/>
                </a:solidFill>
                <a:latin typeface="Manrope"/>
                <a:ea typeface="Manrope"/>
                <a:cs typeface="Manrope"/>
                <a:sym typeface="Manrope"/>
              </a:rPr>
              <a:t>10</a:t>
            </a:r>
            <a:r>
              <a:rPr b="1" lang="en" sz="1700">
                <a:solidFill>
                  <a:srgbClr val="333333"/>
                </a:solidFill>
                <a:latin typeface="Manrope"/>
                <a:ea typeface="Manrope"/>
                <a:cs typeface="Manrope"/>
                <a:sym typeface="Manrope"/>
              </a:rPr>
              <a:t>.2</a:t>
            </a:r>
            <a:r>
              <a:rPr lang="en" sz="1700">
                <a:solidFill>
                  <a:srgbClr val="333333"/>
                </a:solidFill>
                <a:latin typeface="Manrope"/>
                <a:ea typeface="Manrope"/>
                <a:cs typeface="Manrope"/>
                <a:sym typeface="Manrope"/>
              </a:rPr>
              <a:t>: (</a:t>
            </a:r>
            <a:r>
              <a:rPr b="1" lang="en" sz="1700">
                <a:solidFill>
                  <a:schemeClr val="accent1"/>
                </a:solidFill>
                <a:latin typeface="Manrope"/>
                <a:ea typeface="Manrope"/>
                <a:cs typeface="Manrope"/>
                <a:sym typeface="Manrope"/>
              </a:rPr>
              <a:t>POISON ATTACK - level 2</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0" lvl="0" marL="0" rtl="0" algn="l">
              <a:spcBef>
                <a:spcPts val="1000"/>
              </a:spcBef>
              <a:spcAft>
                <a:spcPts val="0"/>
              </a:spcAft>
              <a:buNone/>
            </a:pPr>
            <a:r>
              <a:rPr lang="en" sz="1700">
                <a:solidFill>
                  <a:srgbClr val="333333"/>
                </a:solidFill>
                <a:latin typeface="Manrope"/>
                <a:ea typeface="Manrope"/>
                <a:cs typeface="Manrope"/>
                <a:sym typeface="Manrope"/>
              </a:rPr>
              <a:t>Các nghiên cứu sinh được yêu cầu cải tiến mã nguồn từ level 1 bằng cách xoá đi tất cả mã độc có trong gói tin. Đó được gọi là quá trình làm sạch dữ liệu.</a:t>
            </a:r>
            <a:endParaRPr b="1" sz="1700">
              <a:solidFill>
                <a:srgbClr val="333333"/>
              </a:solidFill>
              <a:latin typeface="Manrope"/>
              <a:ea typeface="Manrope"/>
              <a:cs typeface="Manrope"/>
              <a:sym typeface="Manrope"/>
            </a:endParaRPr>
          </a:p>
          <a:p>
            <a:pPr indent="0" lvl="0" marL="0" rtl="0" algn="l">
              <a:spcBef>
                <a:spcPts val="1000"/>
              </a:spcBef>
              <a:spcAft>
                <a:spcPts val="0"/>
              </a:spcAft>
              <a:buNone/>
            </a:pPr>
            <a:r>
              <a:rPr b="1" lang="en" sz="1700">
                <a:solidFill>
                  <a:srgbClr val="333333"/>
                </a:solidFill>
                <a:latin typeface="Manrope"/>
                <a:ea typeface="Manrope"/>
                <a:cs typeface="Manrope"/>
                <a:sym typeface="Manrope"/>
              </a:rPr>
              <a:t>Yêu cầu: </a:t>
            </a:r>
            <a:r>
              <a:rPr lang="en" sz="1700">
                <a:solidFill>
                  <a:srgbClr val="333333"/>
                </a:solidFill>
                <a:latin typeface="Manrope"/>
                <a:ea typeface="Manrope"/>
                <a:cs typeface="Manrope"/>
                <a:sym typeface="Manrope"/>
              </a:rPr>
              <a:t>Cải tiến chương trình ở </a:t>
            </a:r>
            <a:r>
              <a:rPr b="1" lang="en" sz="1700">
                <a:solidFill>
                  <a:srgbClr val="333333"/>
                </a:solidFill>
                <a:latin typeface="Manrope"/>
                <a:ea typeface="Manrope"/>
                <a:cs typeface="Manrope"/>
                <a:sym typeface="Manrope"/>
              </a:rPr>
              <a:t>Bài tập 10.1</a:t>
            </a:r>
            <a:r>
              <a:rPr lang="en" sz="1700">
                <a:solidFill>
                  <a:srgbClr val="333333"/>
                </a:solidFill>
                <a:latin typeface="Manrope"/>
                <a:ea typeface="Manrope"/>
                <a:cs typeface="Manrope"/>
                <a:sym typeface="Manrope"/>
              </a:rPr>
              <a:t>, thêm hàm với chức năng xoá đi tất cả mã độc tìm được trong chuỗi nhập vào và xuất ra chuỗi vừa được làm sạch.</a:t>
            </a:r>
            <a:endParaRPr b="1" sz="1700">
              <a:solidFill>
                <a:srgbClr val="333333"/>
              </a:solidFill>
              <a:latin typeface="Manrope"/>
              <a:ea typeface="Manrope"/>
              <a:cs typeface="Manrope"/>
              <a:sym typeface="Manrope"/>
            </a:endParaRPr>
          </a:p>
          <a:p>
            <a:pPr indent="0" lvl="0" marL="0" rtl="0" algn="l">
              <a:spcBef>
                <a:spcPts val="1000"/>
              </a:spcBef>
              <a:spcAft>
                <a:spcPts val="0"/>
              </a:spcAft>
              <a:buNone/>
            </a:pPr>
            <a:r>
              <a:rPr b="1" lang="en" sz="1700">
                <a:solidFill>
                  <a:srgbClr val="333333"/>
                </a:solidFill>
                <a:latin typeface="Manrope"/>
                <a:ea typeface="Manrope"/>
                <a:cs typeface="Manrope"/>
                <a:sym typeface="Manrope"/>
              </a:rPr>
              <a:t>INPUT: </a:t>
            </a:r>
            <a:endParaRPr b="1"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đầu tiên là chuỗi ký tự có độ dài không quá 1000 ký tự.</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thứ hai là số nguyên dương 0&lt;k&lt;6 là số lượng mã độc trong danh sách.</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k dòng tiếp theo là các chuỗi trong danh sách mã độc.</a:t>
            </a:r>
            <a:endParaRPr sz="1700">
              <a:solidFill>
                <a:srgbClr val="333333"/>
              </a:solidFill>
              <a:latin typeface="Manrope"/>
              <a:ea typeface="Manrope"/>
              <a:cs typeface="Manrope"/>
              <a:sym typeface="Manrope"/>
            </a:endParaRPr>
          </a:p>
          <a:p>
            <a:pPr indent="0" lvl="0" marL="0" rtl="0" algn="l">
              <a:spcBef>
                <a:spcPts val="100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a:t>
            </a:r>
            <a:r>
              <a:rPr lang="en" sz="1700">
                <a:solidFill>
                  <a:srgbClr val="333333"/>
                </a:solidFill>
                <a:latin typeface="Manrope"/>
                <a:ea typeface="Manrope"/>
                <a:cs typeface="Manrope"/>
                <a:sym typeface="Manrope"/>
              </a:rPr>
              <a:t>Chuỗi đã được làm sạch.</a:t>
            </a:r>
            <a:endParaRPr sz="1700">
              <a:solidFill>
                <a:srgbClr val="333333"/>
              </a:solidFill>
              <a:latin typeface="Manrope"/>
              <a:ea typeface="Manrope"/>
              <a:cs typeface="Manrope"/>
              <a:sym typeface="Manrope"/>
            </a:endParaRPr>
          </a:p>
        </p:txBody>
      </p:sp>
      <p:sp>
        <p:nvSpPr>
          <p:cNvPr id="1081" name="Google Shape;1081;p85"/>
          <p:cNvSpPr/>
          <p:nvPr/>
        </p:nvSpPr>
        <p:spPr>
          <a:xfrm>
            <a:off x="7601550" y="1811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DELETE</a:t>
            </a:r>
            <a:endParaRPr>
              <a:solidFill>
                <a:schemeClr val="lt2"/>
              </a:solidFill>
              <a:latin typeface="Golos Text"/>
              <a:ea typeface="Golos Text"/>
              <a:cs typeface="Golos Text"/>
              <a:sym typeface="Golos Text"/>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sp>
        <p:nvSpPr>
          <p:cNvPr id="1086" name="Google Shape;1086;p86"/>
          <p:cNvSpPr txBox="1"/>
          <p:nvPr>
            <p:ph type="title"/>
          </p:nvPr>
        </p:nvSpPr>
        <p:spPr>
          <a:xfrm>
            <a:off x="382950" y="127575"/>
            <a:ext cx="56592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TEST CASE </a:t>
            </a:r>
            <a:r>
              <a:rPr b="1" lang="en">
                <a:latin typeface="Manrope"/>
                <a:ea typeface="Manrope"/>
                <a:cs typeface="Manrope"/>
                <a:sym typeface="Manrope"/>
              </a:rPr>
              <a:t>10</a:t>
            </a:r>
            <a:r>
              <a:rPr b="1" lang="en">
                <a:latin typeface="Manrope"/>
                <a:ea typeface="Manrope"/>
                <a:cs typeface="Manrope"/>
                <a:sym typeface="Manrope"/>
              </a:rPr>
              <a:t>.2</a:t>
            </a:r>
            <a:endParaRPr b="1">
              <a:latin typeface="Manrope"/>
              <a:ea typeface="Manrope"/>
              <a:cs typeface="Manrope"/>
              <a:sym typeface="Manrope"/>
            </a:endParaRPr>
          </a:p>
        </p:txBody>
      </p:sp>
      <p:sp>
        <p:nvSpPr>
          <p:cNvPr id="1087" name="Google Shape;1087;p8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088" name="Google Shape;1088;p86"/>
          <p:cNvGraphicFramePr/>
          <p:nvPr/>
        </p:nvGraphicFramePr>
        <p:xfrm>
          <a:off x="382950" y="933513"/>
          <a:ext cx="3000000" cy="3000000"/>
        </p:xfrm>
        <a:graphic>
          <a:graphicData uri="http://schemas.openxmlformats.org/drawingml/2006/table">
            <a:tbl>
              <a:tblPr>
                <a:noFill/>
                <a:tableStyleId>{B07683FA-E15A-4107-8D4D-58159C19E4B4}</a:tableStyleId>
              </a:tblPr>
              <a:tblGrid>
                <a:gridCol w="1092625"/>
                <a:gridCol w="3518225"/>
                <a:gridCol w="3767250"/>
              </a:tblGrid>
              <a:tr h="381000">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381000">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gdfj</a:t>
                      </a:r>
                      <a:r>
                        <a:rPr lang="en" sz="1100">
                          <a:solidFill>
                            <a:schemeClr val="accent1"/>
                          </a:solidFill>
                          <a:latin typeface="Consolas"/>
                          <a:ea typeface="Consolas"/>
                          <a:cs typeface="Consolas"/>
                          <a:sym typeface="Consolas"/>
                        </a:rPr>
                        <a:t>hhg</a:t>
                      </a:r>
                      <a:r>
                        <a:rPr lang="en" sz="1100">
                          <a:latin typeface="Consolas"/>
                          <a:ea typeface="Consolas"/>
                          <a:cs typeface="Consolas"/>
                          <a:sym typeface="Consolas"/>
                        </a:rPr>
                        <a:t>hjhgdgsfjhhag</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1</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hhg</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gdfjhjhgdgsfjhhag</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h</a:t>
                      </a:r>
                      <a:r>
                        <a:rPr lang="en" sz="1100">
                          <a:solidFill>
                            <a:schemeClr val="accent1"/>
                          </a:solidFill>
                          <a:latin typeface="Consolas"/>
                          <a:ea typeface="Consolas"/>
                          <a:cs typeface="Consolas"/>
                          <a:sym typeface="Consolas"/>
                        </a:rPr>
                        <a:t>dsa2023</a:t>
                      </a:r>
                      <a:r>
                        <a:rPr lang="en" sz="1100">
                          <a:solidFill>
                            <a:schemeClr val="dk1"/>
                          </a:solidFill>
                          <a:latin typeface="Consolas"/>
                          <a:ea typeface="Consolas"/>
                          <a:cs typeface="Consolas"/>
                          <a:sym typeface="Consolas"/>
                        </a:rPr>
                        <a:t>u872h</a:t>
                      </a:r>
                      <a:r>
                        <a:rPr lang="en" sz="1100">
                          <a:solidFill>
                            <a:schemeClr val="accent1"/>
                          </a:solidFill>
                          <a:latin typeface="Consolas"/>
                          <a:ea typeface="Consolas"/>
                          <a:cs typeface="Consolas"/>
                          <a:sym typeface="Consolas"/>
                        </a:rPr>
                        <a:t>dsa2023</a:t>
                      </a:r>
                      <a:r>
                        <a:rPr lang="en" sz="1100">
                          <a:solidFill>
                            <a:schemeClr val="dk1"/>
                          </a:solidFill>
                          <a:latin typeface="Consolas"/>
                          <a:ea typeface="Consolas"/>
                          <a:cs typeface="Consolas"/>
                          <a:sym typeface="Consolas"/>
                        </a:rPr>
                        <a:t>hs726</a:t>
                      </a:r>
                      <a:r>
                        <a:rPr lang="en" sz="1100">
                          <a:solidFill>
                            <a:schemeClr val="accent1"/>
                          </a:solidFill>
                          <a:latin typeface="Consolas"/>
                          <a:ea typeface="Consolas"/>
                          <a:cs typeface="Consolas"/>
                          <a:sym typeface="Consolas"/>
                        </a:rPr>
                        <a:t>ctdlctdl</a:t>
                      </a:r>
                      <a:r>
                        <a:rPr lang="en" sz="1100">
                          <a:solidFill>
                            <a:schemeClr val="dk1"/>
                          </a:solidFill>
                          <a:latin typeface="Consolas"/>
                          <a:ea typeface="Consolas"/>
                          <a:cs typeface="Consolas"/>
                          <a:sym typeface="Consolas"/>
                        </a:rPr>
                        <a:t>gfd7w7sgd89a7dsa76s82</a:t>
                      </a:r>
                      <a:r>
                        <a:rPr lang="en" sz="1100">
                          <a:solidFill>
                            <a:schemeClr val="accent1"/>
                          </a:solidFill>
                          <a:latin typeface="Consolas"/>
                          <a:ea typeface="Consolas"/>
                          <a:cs typeface="Consolas"/>
                          <a:sym typeface="Consolas"/>
                        </a:rPr>
                        <a:t>ctdl</a:t>
                      </a:r>
                      <a:r>
                        <a:rPr lang="en" sz="1100">
                          <a:solidFill>
                            <a:schemeClr val="dk1"/>
                          </a:solidFill>
                          <a:latin typeface="Consolas"/>
                          <a:ea typeface="Consolas"/>
                          <a:cs typeface="Consolas"/>
                          <a:sym typeface="Consolas"/>
                        </a:rPr>
                        <a:t>2023j92jcdt2</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2</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ctdl</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dsa2023</a:t>
                      </a:r>
                      <a:endParaRPr sz="1100">
                        <a:solidFill>
                          <a:schemeClr val="dk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chemeClr val="dk1"/>
                          </a:solidFill>
                          <a:latin typeface="Consolas"/>
                          <a:ea typeface="Consolas"/>
                          <a:cs typeface="Consolas"/>
                          <a:sym typeface="Consolas"/>
                        </a:rPr>
                        <a:t>hu872hhs726gfd7w7sgd89a7dsa76s822023j92jcdt2</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3</a:t>
                      </a:r>
                      <a:endParaRPr/>
                    </a:p>
                  </a:txBody>
                  <a:tcPr marT="91425" marB="91425" marR="91425" marL="91425"/>
                </a:tc>
                <a:tc>
                  <a:txBody>
                    <a:bodyPr/>
                    <a:lstStyle/>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89324y7w9ui3jbwediugd78uawihdioyqwt8eh1298ey89128uyeiugqwhbdoijwq89dhawuidhn98qwdj98</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32897jkwhdhsa</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3</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hvthao</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ppnhung</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phlam</a:t>
                      </a:r>
                      <a:endParaRPr sz="1100">
                        <a:solidFill>
                          <a:schemeClr val="dk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chemeClr val="dk1"/>
                          </a:solidFill>
                          <a:latin typeface="Consolas"/>
                          <a:ea typeface="Consolas"/>
                          <a:cs typeface="Consolas"/>
                          <a:sym typeface="Consolas"/>
                        </a:rPr>
                        <a:t>89324y7w9ui3jbwediugd78uawihdioyqwt8eh1298ey89128uyeiugqwhbdoijwq89dhawuidhn98qwdj98</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32897jkwhdhsa</a:t>
                      </a:r>
                      <a:endParaRPr sz="1100">
                        <a:latin typeface="Consolas"/>
                        <a:ea typeface="Consolas"/>
                        <a:cs typeface="Consolas"/>
                        <a:sym typeface="Consolas"/>
                      </a:endParaRPr>
                    </a:p>
                  </a:txBody>
                  <a:tcPr marT="91425" marB="91425" marR="91425" marL="91425"/>
                </a:tc>
              </a:tr>
            </a:tbl>
          </a:graphicData>
        </a:graphic>
      </p:graphicFrame>
      <p:sp>
        <p:nvSpPr>
          <p:cNvPr id="1089" name="Google Shape;1089;p86"/>
          <p:cNvSpPr txBox="1"/>
          <p:nvPr/>
        </p:nvSpPr>
        <p:spPr>
          <a:xfrm>
            <a:off x="184075" y="4749850"/>
            <a:ext cx="85113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olos Text"/>
                <a:ea typeface="Golos Text"/>
                <a:cs typeface="Golos Text"/>
                <a:sym typeface="Golos Text"/>
              </a:rPr>
              <a:t>Chú ý</a:t>
            </a:r>
            <a:r>
              <a:rPr lang="en">
                <a:latin typeface="Golos Text"/>
                <a:ea typeface="Golos Text"/>
                <a:cs typeface="Golos Text"/>
                <a:sym typeface="Golos Text"/>
              </a:rPr>
              <a:t>: Không được dùng bất kỳ hàm có sẵn nào trong thư viện &lt;string.h&gt; trừ strlen</a:t>
            </a:r>
            <a:endParaRPr>
              <a:latin typeface="Golos Text"/>
              <a:ea typeface="Golos Text"/>
              <a:cs typeface="Golos Text"/>
              <a:sym typeface="Golos Text"/>
            </a:endParaRPr>
          </a:p>
        </p:txBody>
      </p:sp>
      <p:sp>
        <p:nvSpPr>
          <p:cNvPr id="1090" name="Google Shape;1090;p86"/>
          <p:cNvSpPr/>
          <p:nvPr/>
        </p:nvSpPr>
        <p:spPr>
          <a:xfrm>
            <a:off x="7601550" y="1049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DELETE</a:t>
            </a:r>
            <a:endParaRPr>
              <a:solidFill>
                <a:schemeClr val="lt2"/>
              </a:solidFill>
              <a:latin typeface="Golos Text"/>
              <a:ea typeface="Golos Text"/>
              <a:cs typeface="Golos Text"/>
              <a:sym typeface="Golos Text"/>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 name="Shape 1094"/>
        <p:cNvGrpSpPr/>
        <p:nvPr/>
      </p:nvGrpSpPr>
      <p:grpSpPr>
        <a:xfrm>
          <a:off x="0" y="0"/>
          <a:ext cx="0" cy="0"/>
          <a:chOff x="0" y="0"/>
          <a:chExt cx="0" cy="0"/>
        </a:xfrm>
      </p:grpSpPr>
      <p:sp>
        <p:nvSpPr>
          <p:cNvPr id="1095" name="Google Shape;1095;p87"/>
          <p:cNvSpPr txBox="1"/>
          <p:nvPr>
            <p:ph type="title"/>
          </p:nvPr>
        </p:nvSpPr>
        <p:spPr>
          <a:xfrm>
            <a:off x="182725" y="31325"/>
            <a:ext cx="5166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200">
                <a:latin typeface="Manrope"/>
                <a:ea typeface="Manrope"/>
                <a:cs typeface="Manrope"/>
                <a:sym typeface="Manrope"/>
              </a:rPr>
              <a:t>BÀI TẬP TẠI VỀ NHÀ</a:t>
            </a:r>
            <a:endParaRPr b="1" sz="3200">
              <a:latin typeface="Manrope"/>
              <a:ea typeface="Manrope"/>
              <a:cs typeface="Manrope"/>
              <a:sym typeface="Manrope"/>
            </a:endParaRPr>
          </a:p>
        </p:txBody>
      </p:sp>
      <p:sp>
        <p:nvSpPr>
          <p:cNvPr id="1096" name="Google Shape;1096;p8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97" name="Google Shape;1097;p87"/>
          <p:cNvSpPr txBox="1"/>
          <p:nvPr/>
        </p:nvSpPr>
        <p:spPr>
          <a:xfrm>
            <a:off x="182725" y="653300"/>
            <a:ext cx="8949000" cy="45114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b="1" lang="en" sz="1700">
                <a:solidFill>
                  <a:srgbClr val="333333"/>
                </a:solidFill>
                <a:latin typeface="Manrope"/>
                <a:ea typeface="Manrope"/>
                <a:cs typeface="Manrope"/>
                <a:sym typeface="Manrope"/>
              </a:rPr>
              <a:t>Bài tập </a:t>
            </a:r>
            <a:r>
              <a:rPr b="1" lang="en" sz="1700">
                <a:solidFill>
                  <a:srgbClr val="333333"/>
                </a:solidFill>
                <a:latin typeface="Manrope"/>
                <a:ea typeface="Manrope"/>
                <a:cs typeface="Manrope"/>
                <a:sym typeface="Manrope"/>
              </a:rPr>
              <a:t>10</a:t>
            </a:r>
            <a:r>
              <a:rPr b="1" lang="en" sz="1700">
                <a:solidFill>
                  <a:srgbClr val="333333"/>
                </a:solidFill>
                <a:latin typeface="Manrope"/>
                <a:ea typeface="Manrope"/>
                <a:cs typeface="Manrope"/>
                <a:sym typeface="Manrope"/>
              </a:rPr>
              <a:t>.3</a:t>
            </a:r>
            <a:r>
              <a:rPr lang="en" sz="1700">
                <a:solidFill>
                  <a:srgbClr val="333333"/>
                </a:solidFill>
                <a:latin typeface="Manrope"/>
                <a:ea typeface="Manrope"/>
                <a:cs typeface="Manrope"/>
                <a:sym typeface="Manrope"/>
              </a:rPr>
              <a:t>: (</a:t>
            </a:r>
            <a:r>
              <a:rPr b="1" lang="en" sz="1700">
                <a:solidFill>
                  <a:schemeClr val="accent1"/>
                </a:solidFill>
                <a:latin typeface="Manrope"/>
                <a:ea typeface="Manrope"/>
                <a:cs typeface="Manrope"/>
                <a:sym typeface="Manrope"/>
              </a:rPr>
              <a:t>POISON ATTACK - level 3</a:t>
            </a:r>
            <a:r>
              <a:rPr lang="en" sz="1700">
                <a:solidFill>
                  <a:srgbClr val="333333"/>
                </a:solidFill>
                <a:latin typeface="Manrope"/>
                <a:ea typeface="Manrope"/>
                <a:cs typeface="Manrope"/>
                <a:sym typeface="Manrope"/>
              </a:rPr>
              <a:t>)</a:t>
            </a:r>
            <a:endParaRPr sz="1700">
              <a:solidFill>
                <a:srgbClr val="333333"/>
              </a:solidFill>
              <a:latin typeface="Manrope"/>
              <a:ea typeface="Manrope"/>
              <a:cs typeface="Manrope"/>
              <a:sym typeface="Manrope"/>
            </a:endParaRPr>
          </a:p>
          <a:p>
            <a:pPr indent="0" lvl="0" marL="0" rtl="0" algn="l">
              <a:spcBef>
                <a:spcPts val="1000"/>
              </a:spcBef>
              <a:spcAft>
                <a:spcPts val="0"/>
              </a:spcAft>
              <a:buNone/>
            </a:pPr>
            <a:r>
              <a:rPr lang="en" sz="1700">
                <a:solidFill>
                  <a:srgbClr val="333333"/>
                </a:solidFill>
                <a:latin typeface="Manrope"/>
                <a:ea typeface="Manrope"/>
                <a:cs typeface="Manrope"/>
                <a:sym typeface="Manrope"/>
              </a:rPr>
              <a:t>Quá trình làm sạch dữ liệu vô tình làm rút ngắn chiều dài gói tin, khiến cho các giao thức trong bộ nhớ bị nhiễu loạn nên nhà nghiên cứu yêu cầu các nghiên cứu sinh không xoá đi tất cả mã độc trong gói tin nữa, thay vào đó sẽ chèn sau mỗi ký tự trong mã độc là một ký tự mới liền kề với ký tự đó trong bảng mã Ascii. Việc này sẽ làm biến dạng hoá mã độc, khiến chúng mất đi chức năng của chúng.</a:t>
            </a:r>
            <a:endParaRPr b="1" sz="1700">
              <a:solidFill>
                <a:srgbClr val="333333"/>
              </a:solidFill>
              <a:latin typeface="Manrope"/>
              <a:ea typeface="Manrope"/>
              <a:cs typeface="Manrope"/>
              <a:sym typeface="Manrope"/>
            </a:endParaRPr>
          </a:p>
          <a:p>
            <a:pPr indent="0" lvl="0" marL="0" rtl="0" algn="l">
              <a:spcBef>
                <a:spcPts val="1000"/>
              </a:spcBef>
              <a:spcAft>
                <a:spcPts val="0"/>
              </a:spcAft>
              <a:buNone/>
            </a:pPr>
            <a:r>
              <a:rPr b="1" lang="en" sz="1700">
                <a:solidFill>
                  <a:srgbClr val="333333"/>
                </a:solidFill>
                <a:latin typeface="Manrope"/>
                <a:ea typeface="Manrope"/>
                <a:cs typeface="Manrope"/>
                <a:sym typeface="Manrope"/>
              </a:rPr>
              <a:t>Yêu cầu: </a:t>
            </a:r>
            <a:r>
              <a:rPr lang="en" sz="1700">
                <a:solidFill>
                  <a:srgbClr val="333333"/>
                </a:solidFill>
                <a:latin typeface="Manrope"/>
                <a:ea typeface="Manrope"/>
                <a:cs typeface="Manrope"/>
                <a:sym typeface="Manrope"/>
              </a:rPr>
              <a:t>Cải tiến chương trình ở </a:t>
            </a:r>
            <a:r>
              <a:rPr b="1" lang="en" sz="1700">
                <a:solidFill>
                  <a:srgbClr val="333333"/>
                </a:solidFill>
                <a:latin typeface="Manrope"/>
                <a:ea typeface="Manrope"/>
                <a:cs typeface="Manrope"/>
                <a:sym typeface="Manrope"/>
              </a:rPr>
              <a:t>Bài tập 10.1</a:t>
            </a:r>
            <a:r>
              <a:rPr lang="en" sz="1700">
                <a:solidFill>
                  <a:srgbClr val="333333"/>
                </a:solidFill>
                <a:latin typeface="Manrope"/>
                <a:ea typeface="Manrope"/>
                <a:cs typeface="Manrope"/>
                <a:sym typeface="Manrope"/>
              </a:rPr>
              <a:t>, thêm hàm với chức năng </a:t>
            </a:r>
            <a:r>
              <a:rPr lang="en" sz="1700">
                <a:solidFill>
                  <a:srgbClr val="333333"/>
                </a:solidFill>
                <a:latin typeface="Manrope"/>
                <a:ea typeface="Manrope"/>
                <a:cs typeface="Manrope"/>
                <a:sym typeface="Manrope"/>
              </a:rPr>
              <a:t>chèn sau mỗi ký tự trong mã độc là một ký tự liền kề theo bảng mã ascii. </a:t>
            </a:r>
            <a:endParaRPr b="1" sz="1700">
              <a:solidFill>
                <a:srgbClr val="333333"/>
              </a:solidFill>
              <a:latin typeface="Manrope"/>
              <a:ea typeface="Manrope"/>
              <a:cs typeface="Manrope"/>
              <a:sym typeface="Manrope"/>
            </a:endParaRPr>
          </a:p>
          <a:p>
            <a:pPr indent="0" lvl="0" marL="0" rtl="0" algn="l">
              <a:spcBef>
                <a:spcPts val="1000"/>
              </a:spcBef>
              <a:spcAft>
                <a:spcPts val="0"/>
              </a:spcAft>
              <a:buNone/>
            </a:pPr>
            <a:r>
              <a:rPr b="1" lang="en" sz="1700">
                <a:solidFill>
                  <a:srgbClr val="333333"/>
                </a:solidFill>
                <a:latin typeface="Manrope"/>
                <a:ea typeface="Manrope"/>
                <a:cs typeface="Manrope"/>
                <a:sym typeface="Manrope"/>
              </a:rPr>
              <a:t>INPUT: </a:t>
            </a:r>
            <a:endParaRPr b="1"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đầu tiên là chuỗi ký tự có độ dài không quá 1000 ký tự.</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Dòng thứ hai là số nguyên dương 0&lt;k&lt;6 là số lượng mã độc trong danh sách.</a:t>
            </a:r>
            <a:endParaRPr sz="1700">
              <a:solidFill>
                <a:srgbClr val="333333"/>
              </a:solidFill>
              <a:latin typeface="Manrope"/>
              <a:ea typeface="Manrope"/>
              <a:cs typeface="Manrope"/>
              <a:sym typeface="Manrope"/>
            </a:endParaRPr>
          </a:p>
          <a:p>
            <a:pPr indent="-336550" lvl="0" marL="457200" rtl="0" algn="l">
              <a:spcBef>
                <a:spcPts val="0"/>
              </a:spcBef>
              <a:spcAft>
                <a:spcPts val="0"/>
              </a:spcAft>
              <a:buClr>
                <a:srgbClr val="333333"/>
              </a:buClr>
              <a:buSzPts val="1700"/>
              <a:buFont typeface="Manrope"/>
              <a:buChar char="-"/>
            </a:pPr>
            <a:r>
              <a:rPr lang="en" sz="1700">
                <a:solidFill>
                  <a:srgbClr val="333333"/>
                </a:solidFill>
                <a:latin typeface="Manrope"/>
                <a:ea typeface="Manrope"/>
                <a:cs typeface="Manrope"/>
                <a:sym typeface="Manrope"/>
              </a:rPr>
              <a:t>k dòng tiếp theo là các chuỗi trong danh sách mã độc.</a:t>
            </a:r>
            <a:endParaRPr sz="1700">
              <a:solidFill>
                <a:srgbClr val="333333"/>
              </a:solidFill>
              <a:latin typeface="Manrope"/>
              <a:ea typeface="Manrope"/>
              <a:cs typeface="Manrope"/>
              <a:sym typeface="Manrope"/>
            </a:endParaRPr>
          </a:p>
          <a:p>
            <a:pPr indent="0" lvl="0" marL="0" rtl="0" algn="l">
              <a:spcBef>
                <a:spcPts val="1000"/>
              </a:spcBef>
              <a:spcAft>
                <a:spcPts val="0"/>
              </a:spcAft>
              <a:buNone/>
            </a:pPr>
            <a:r>
              <a:rPr b="1" lang="en" sz="1700">
                <a:solidFill>
                  <a:srgbClr val="333333"/>
                </a:solidFill>
                <a:latin typeface="Manrope"/>
                <a:ea typeface="Manrope"/>
                <a:cs typeface="Manrope"/>
                <a:sym typeface="Manrope"/>
              </a:rPr>
              <a:t>OUTPUT:</a:t>
            </a:r>
            <a:r>
              <a:rPr lang="en" sz="1700">
                <a:solidFill>
                  <a:srgbClr val="333333"/>
                </a:solidFill>
                <a:latin typeface="Manrope"/>
                <a:ea typeface="Manrope"/>
                <a:cs typeface="Manrope"/>
                <a:sym typeface="Manrope"/>
              </a:rPr>
              <a:t> Chuỗi đã được làm sạch.</a:t>
            </a:r>
            <a:endParaRPr sz="1700">
              <a:solidFill>
                <a:srgbClr val="333333"/>
              </a:solidFill>
              <a:latin typeface="Manrope"/>
              <a:ea typeface="Manrope"/>
              <a:cs typeface="Manrope"/>
              <a:sym typeface="Manrope"/>
            </a:endParaRPr>
          </a:p>
        </p:txBody>
      </p:sp>
      <p:sp>
        <p:nvSpPr>
          <p:cNvPr id="1098" name="Google Shape;1098;p87"/>
          <p:cNvSpPr/>
          <p:nvPr/>
        </p:nvSpPr>
        <p:spPr>
          <a:xfrm>
            <a:off x="7601550" y="1811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INSERT</a:t>
            </a:r>
            <a:endParaRPr>
              <a:solidFill>
                <a:schemeClr val="lt2"/>
              </a:solidFill>
              <a:latin typeface="Golos Text"/>
              <a:ea typeface="Golos Text"/>
              <a:cs typeface="Golos Text"/>
              <a:sym typeface="Golos Text"/>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88"/>
          <p:cNvSpPr txBox="1"/>
          <p:nvPr>
            <p:ph type="title"/>
          </p:nvPr>
        </p:nvSpPr>
        <p:spPr>
          <a:xfrm>
            <a:off x="382950" y="127575"/>
            <a:ext cx="56592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TEST CASE </a:t>
            </a:r>
            <a:r>
              <a:rPr b="1" lang="en">
                <a:latin typeface="Manrope"/>
                <a:ea typeface="Manrope"/>
                <a:cs typeface="Manrope"/>
                <a:sym typeface="Manrope"/>
              </a:rPr>
              <a:t>10</a:t>
            </a:r>
            <a:r>
              <a:rPr b="1" lang="en">
                <a:latin typeface="Manrope"/>
                <a:ea typeface="Manrope"/>
                <a:cs typeface="Manrope"/>
                <a:sym typeface="Manrope"/>
              </a:rPr>
              <a:t>.3</a:t>
            </a:r>
            <a:endParaRPr b="1">
              <a:latin typeface="Manrope"/>
              <a:ea typeface="Manrope"/>
              <a:cs typeface="Manrope"/>
              <a:sym typeface="Manrope"/>
            </a:endParaRPr>
          </a:p>
        </p:txBody>
      </p:sp>
      <p:sp>
        <p:nvSpPr>
          <p:cNvPr id="1104" name="Google Shape;1104;p8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105" name="Google Shape;1105;p88"/>
          <p:cNvGraphicFramePr/>
          <p:nvPr/>
        </p:nvGraphicFramePr>
        <p:xfrm>
          <a:off x="382950" y="933513"/>
          <a:ext cx="3000000" cy="3000000"/>
        </p:xfrm>
        <a:graphic>
          <a:graphicData uri="http://schemas.openxmlformats.org/drawingml/2006/table">
            <a:tbl>
              <a:tblPr>
                <a:noFill/>
                <a:tableStyleId>{B07683FA-E15A-4107-8D4D-58159C19E4B4}</a:tableStyleId>
              </a:tblPr>
              <a:tblGrid>
                <a:gridCol w="1092625"/>
                <a:gridCol w="3518225"/>
                <a:gridCol w="3767250"/>
              </a:tblGrid>
              <a:tr h="381000">
                <a:tc>
                  <a:txBody>
                    <a:bodyPr/>
                    <a:lstStyle/>
                    <a:p>
                      <a:pPr indent="0" lvl="0" marL="0" rtl="0" algn="ctr">
                        <a:spcBef>
                          <a:spcPts val="0"/>
                        </a:spcBef>
                        <a:spcAft>
                          <a:spcPts val="0"/>
                        </a:spcAft>
                        <a:buNone/>
                      </a:pPr>
                      <a:r>
                        <a:rPr b="1" lang="en"/>
                        <a:t>TEST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INPUT</a:t>
                      </a:r>
                      <a:endParaRPr b="1"/>
                    </a:p>
                  </a:txBody>
                  <a:tcPr marT="91425" marB="91425" marR="91425" marL="91425">
                    <a:solidFill>
                      <a:schemeClr val="dk2"/>
                    </a:solidFill>
                  </a:tcPr>
                </a:tc>
                <a:tc>
                  <a:txBody>
                    <a:bodyPr/>
                    <a:lstStyle/>
                    <a:p>
                      <a:pPr indent="0" lvl="0" marL="0" rtl="0" algn="ctr">
                        <a:spcBef>
                          <a:spcPts val="0"/>
                        </a:spcBef>
                        <a:spcAft>
                          <a:spcPts val="0"/>
                        </a:spcAft>
                        <a:buNone/>
                      </a:pPr>
                      <a:r>
                        <a:rPr b="1" lang="en"/>
                        <a:t>OUTPUT</a:t>
                      </a:r>
                      <a:endParaRPr b="1"/>
                    </a:p>
                  </a:txBody>
                  <a:tcPr marT="91425" marB="91425" marR="91425" marL="91425">
                    <a:solidFill>
                      <a:schemeClr val="dk2"/>
                    </a:solidFill>
                  </a:tcPr>
                </a:tc>
              </a:tr>
              <a:tr h="381000">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gdfj</a:t>
                      </a:r>
                      <a:r>
                        <a:rPr lang="en" sz="1100">
                          <a:solidFill>
                            <a:schemeClr val="accent1"/>
                          </a:solidFill>
                          <a:latin typeface="Consolas"/>
                          <a:ea typeface="Consolas"/>
                          <a:cs typeface="Consolas"/>
                          <a:sym typeface="Consolas"/>
                        </a:rPr>
                        <a:t>hhg</a:t>
                      </a:r>
                      <a:r>
                        <a:rPr lang="en" sz="1100">
                          <a:latin typeface="Consolas"/>
                          <a:ea typeface="Consolas"/>
                          <a:cs typeface="Consolas"/>
                          <a:sym typeface="Consolas"/>
                        </a:rPr>
                        <a:t>hjhgdgsfjhhag</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1</a:t>
                      </a:r>
                      <a:endParaRPr sz="1100">
                        <a:latin typeface="Consolas"/>
                        <a:ea typeface="Consolas"/>
                        <a:cs typeface="Consolas"/>
                        <a:sym typeface="Consolas"/>
                      </a:endParaRPr>
                    </a:p>
                    <a:p>
                      <a:pPr indent="0" lvl="0" marL="0" rtl="0" algn="l">
                        <a:spcBef>
                          <a:spcPts val="0"/>
                        </a:spcBef>
                        <a:spcAft>
                          <a:spcPts val="0"/>
                        </a:spcAft>
                        <a:buNone/>
                      </a:pPr>
                      <a:r>
                        <a:rPr lang="en" sz="1100">
                          <a:latin typeface="Consolas"/>
                          <a:ea typeface="Consolas"/>
                          <a:cs typeface="Consolas"/>
                          <a:sym typeface="Consolas"/>
                        </a:rPr>
                        <a:t>hhg</a:t>
                      </a:r>
                      <a:endParaRPr sz="1100">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latin typeface="Consolas"/>
                          <a:ea typeface="Consolas"/>
                          <a:cs typeface="Consolas"/>
                          <a:sym typeface="Consolas"/>
                        </a:rPr>
                        <a:t>gdfj</a:t>
                      </a:r>
                      <a:r>
                        <a:rPr lang="en" sz="1100">
                          <a:solidFill>
                            <a:schemeClr val="accent1"/>
                          </a:solidFill>
                          <a:latin typeface="Consolas"/>
                          <a:ea typeface="Consolas"/>
                          <a:cs typeface="Consolas"/>
                          <a:sym typeface="Consolas"/>
                        </a:rPr>
                        <a:t>hihigh</a:t>
                      </a:r>
                      <a:r>
                        <a:rPr lang="en" sz="1100">
                          <a:latin typeface="Consolas"/>
                          <a:ea typeface="Consolas"/>
                          <a:cs typeface="Consolas"/>
                          <a:sym typeface="Consolas"/>
                        </a:rPr>
                        <a:t>hjhgdgsfjhhag</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2</a:t>
                      </a:r>
                      <a:endParaRPr/>
                    </a:p>
                  </a:txBody>
                  <a:tcPr marT="91425" marB="91425" marR="91425" marL="91425"/>
                </a:tc>
                <a:tc>
                  <a:txBody>
                    <a:bodyPr/>
                    <a:lstStyle/>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h</a:t>
                      </a:r>
                      <a:r>
                        <a:rPr lang="en" sz="1100">
                          <a:solidFill>
                            <a:schemeClr val="accent1"/>
                          </a:solidFill>
                          <a:latin typeface="Consolas"/>
                          <a:ea typeface="Consolas"/>
                          <a:cs typeface="Consolas"/>
                          <a:sym typeface="Consolas"/>
                        </a:rPr>
                        <a:t>dsa2023</a:t>
                      </a:r>
                      <a:r>
                        <a:rPr lang="en" sz="1100">
                          <a:solidFill>
                            <a:schemeClr val="dk1"/>
                          </a:solidFill>
                          <a:latin typeface="Consolas"/>
                          <a:ea typeface="Consolas"/>
                          <a:cs typeface="Consolas"/>
                          <a:sym typeface="Consolas"/>
                        </a:rPr>
                        <a:t>u872h</a:t>
                      </a:r>
                      <a:r>
                        <a:rPr lang="en" sz="1100">
                          <a:solidFill>
                            <a:schemeClr val="accent1"/>
                          </a:solidFill>
                          <a:latin typeface="Consolas"/>
                          <a:ea typeface="Consolas"/>
                          <a:cs typeface="Consolas"/>
                          <a:sym typeface="Consolas"/>
                        </a:rPr>
                        <a:t>dsa2023</a:t>
                      </a:r>
                      <a:r>
                        <a:rPr lang="en" sz="1100">
                          <a:solidFill>
                            <a:schemeClr val="dk1"/>
                          </a:solidFill>
                          <a:latin typeface="Consolas"/>
                          <a:ea typeface="Consolas"/>
                          <a:cs typeface="Consolas"/>
                          <a:sym typeface="Consolas"/>
                        </a:rPr>
                        <a:t>hs726</a:t>
                      </a:r>
                      <a:r>
                        <a:rPr lang="en" sz="1100">
                          <a:solidFill>
                            <a:schemeClr val="accent1"/>
                          </a:solidFill>
                          <a:latin typeface="Consolas"/>
                          <a:ea typeface="Consolas"/>
                          <a:cs typeface="Consolas"/>
                          <a:sym typeface="Consolas"/>
                        </a:rPr>
                        <a:t>ctdlctdl</a:t>
                      </a:r>
                      <a:r>
                        <a:rPr lang="en" sz="1100">
                          <a:solidFill>
                            <a:schemeClr val="dk1"/>
                          </a:solidFill>
                          <a:latin typeface="Consolas"/>
                          <a:ea typeface="Consolas"/>
                          <a:cs typeface="Consolas"/>
                          <a:sym typeface="Consolas"/>
                        </a:rPr>
                        <a:t>gfd7w7sgd89a7dsa76s82</a:t>
                      </a:r>
                      <a:r>
                        <a:rPr lang="en" sz="1100">
                          <a:solidFill>
                            <a:schemeClr val="accent1"/>
                          </a:solidFill>
                          <a:latin typeface="Consolas"/>
                          <a:ea typeface="Consolas"/>
                          <a:cs typeface="Consolas"/>
                          <a:sym typeface="Consolas"/>
                        </a:rPr>
                        <a:t>ctdl</a:t>
                      </a:r>
                      <a:r>
                        <a:rPr lang="en" sz="1100">
                          <a:solidFill>
                            <a:schemeClr val="dk1"/>
                          </a:solidFill>
                          <a:latin typeface="Consolas"/>
                          <a:ea typeface="Consolas"/>
                          <a:cs typeface="Consolas"/>
                          <a:sym typeface="Consolas"/>
                        </a:rPr>
                        <a:t>2023j92jcdt2</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2</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ctdl</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dsa2023</a:t>
                      </a:r>
                      <a:endParaRPr sz="1100">
                        <a:solidFill>
                          <a:schemeClr val="dk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chemeClr val="dk1"/>
                          </a:solidFill>
                          <a:latin typeface="Consolas"/>
                          <a:ea typeface="Consolas"/>
                          <a:cs typeface="Consolas"/>
                          <a:sym typeface="Consolas"/>
                        </a:rPr>
                        <a:t>h</a:t>
                      </a:r>
                      <a:r>
                        <a:rPr lang="en" sz="1100">
                          <a:solidFill>
                            <a:schemeClr val="accent1"/>
                          </a:solidFill>
                          <a:latin typeface="Consolas"/>
                          <a:ea typeface="Consolas"/>
                          <a:cs typeface="Consolas"/>
                          <a:sym typeface="Consolas"/>
                        </a:rPr>
                        <a:t>destab23012334</a:t>
                      </a:r>
                      <a:r>
                        <a:rPr lang="en" sz="1100">
                          <a:solidFill>
                            <a:schemeClr val="dk1"/>
                          </a:solidFill>
                          <a:latin typeface="Consolas"/>
                          <a:ea typeface="Consolas"/>
                          <a:cs typeface="Consolas"/>
                          <a:sym typeface="Consolas"/>
                        </a:rPr>
                        <a:t>u872h</a:t>
                      </a:r>
                      <a:r>
                        <a:rPr lang="en" sz="1100">
                          <a:solidFill>
                            <a:schemeClr val="accent1"/>
                          </a:solidFill>
                          <a:latin typeface="Consolas"/>
                          <a:ea typeface="Consolas"/>
                          <a:cs typeface="Consolas"/>
                          <a:sym typeface="Consolas"/>
                        </a:rPr>
                        <a:t>destab23012334</a:t>
                      </a:r>
                      <a:r>
                        <a:rPr lang="en" sz="1100">
                          <a:solidFill>
                            <a:schemeClr val="dk1"/>
                          </a:solidFill>
                          <a:latin typeface="Consolas"/>
                          <a:ea typeface="Consolas"/>
                          <a:cs typeface="Consolas"/>
                          <a:sym typeface="Consolas"/>
                        </a:rPr>
                        <a:t>hs726</a:t>
                      </a:r>
                      <a:r>
                        <a:rPr lang="en" sz="1100">
                          <a:solidFill>
                            <a:schemeClr val="accent1"/>
                          </a:solidFill>
                          <a:latin typeface="Consolas"/>
                          <a:ea typeface="Consolas"/>
                          <a:cs typeface="Consolas"/>
                          <a:sym typeface="Consolas"/>
                        </a:rPr>
                        <a:t>cdtudelmcdtudelm</a:t>
                      </a:r>
                      <a:r>
                        <a:rPr lang="en" sz="1100">
                          <a:solidFill>
                            <a:schemeClr val="dk1"/>
                          </a:solidFill>
                          <a:latin typeface="Consolas"/>
                          <a:ea typeface="Consolas"/>
                          <a:cs typeface="Consolas"/>
                          <a:sym typeface="Consolas"/>
                        </a:rPr>
                        <a:t>gfd7w7sgd89a7dsa76s82</a:t>
                      </a:r>
                      <a:r>
                        <a:rPr lang="en" sz="1100">
                          <a:solidFill>
                            <a:schemeClr val="accent1"/>
                          </a:solidFill>
                          <a:latin typeface="Consolas"/>
                          <a:ea typeface="Consolas"/>
                          <a:cs typeface="Consolas"/>
                          <a:sym typeface="Consolas"/>
                        </a:rPr>
                        <a:t>cdtudelm</a:t>
                      </a:r>
                      <a:r>
                        <a:rPr lang="en" sz="1100">
                          <a:solidFill>
                            <a:schemeClr val="dk1"/>
                          </a:solidFill>
                          <a:latin typeface="Consolas"/>
                          <a:ea typeface="Consolas"/>
                          <a:cs typeface="Consolas"/>
                          <a:sym typeface="Consolas"/>
                        </a:rPr>
                        <a:t>2023j92jcdt2</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t/>
                      </a:r>
                      <a:endParaRPr sz="1100">
                        <a:latin typeface="Consolas"/>
                        <a:ea typeface="Consolas"/>
                        <a:cs typeface="Consolas"/>
                        <a:sym typeface="Consolas"/>
                      </a:endParaRPr>
                    </a:p>
                  </a:txBody>
                  <a:tcPr marT="91425" marB="91425" marR="91425" marL="91425"/>
                </a:tc>
              </a:tr>
              <a:tr h="381000">
                <a:tc>
                  <a:txBody>
                    <a:bodyPr/>
                    <a:lstStyle/>
                    <a:p>
                      <a:pPr indent="0" lvl="0" marL="0" rtl="0" algn="ctr">
                        <a:spcBef>
                          <a:spcPts val="0"/>
                        </a:spcBef>
                        <a:spcAft>
                          <a:spcPts val="0"/>
                        </a:spcAft>
                        <a:buNone/>
                      </a:pPr>
                      <a:r>
                        <a:rPr lang="en"/>
                        <a:t>3</a:t>
                      </a:r>
                      <a:endParaRPr/>
                    </a:p>
                  </a:txBody>
                  <a:tcPr marT="91425" marB="91425" marR="91425" marL="91425"/>
                </a:tc>
                <a:tc>
                  <a:txBody>
                    <a:bodyPr/>
                    <a:lstStyle/>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89324y7w9ui3jbwediugd78uawihdioyqwt8eh1298ey89128uyeiugqwhbdoijwq89dhawuidhn98qwdj98</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32897jkwhdhsa</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3</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hvthao</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ppnhung</a:t>
                      </a:r>
                      <a:endParaRPr sz="1100">
                        <a:solidFill>
                          <a:schemeClr val="dk1"/>
                        </a:solidFill>
                        <a:latin typeface="Consolas"/>
                        <a:ea typeface="Consolas"/>
                        <a:cs typeface="Consolas"/>
                        <a:sym typeface="Consolas"/>
                      </a:endParaRPr>
                    </a:p>
                    <a:p>
                      <a:pPr indent="0" lvl="0" marL="0" marR="0" rtl="0" algn="l">
                        <a:lnSpc>
                          <a:spcPct val="100000"/>
                        </a:lnSpc>
                        <a:spcBef>
                          <a:spcPts val="0"/>
                        </a:spcBef>
                        <a:spcAft>
                          <a:spcPts val="0"/>
                        </a:spcAft>
                        <a:buNone/>
                      </a:pPr>
                      <a:r>
                        <a:rPr lang="en" sz="1100">
                          <a:solidFill>
                            <a:schemeClr val="dk1"/>
                          </a:solidFill>
                          <a:latin typeface="Consolas"/>
                          <a:ea typeface="Consolas"/>
                          <a:cs typeface="Consolas"/>
                          <a:sym typeface="Consolas"/>
                        </a:rPr>
                        <a:t>phlam</a:t>
                      </a:r>
                      <a:endParaRPr sz="1100">
                        <a:solidFill>
                          <a:schemeClr val="dk1"/>
                        </a:solidFill>
                        <a:latin typeface="Consolas"/>
                        <a:ea typeface="Consolas"/>
                        <a:cs typeface="Consolas"/>
                        <a:sym typeface="Consolas"/>
                      </a:endParaRPr>
                    </a:p>
                  </a:txBody>
                  <a:tcPr marT="91425" marB="91425" marR="91425" marL="91425"/>
                </a:tc>
                <a:tc>
                  <a:txBody>
                    <a:bodyPr/>
                    <a:lstStyle/>
                    <a:p>
                      <a:pPr indent="0" lvl="0" marL="0" rtl="0" algn="l">
                        <a:spcBef>
                          <a:spcPts val="0"/>
                        </a:spcBef>
                        <a:spcAft>
                          <a:spcPts val="0"/>
                        </a:spcAft>
                        <a:buNone/>
                      </a:pPr>
                      <a:r>
                        <a:rPr lang="en" sz="1100">
                          <a:solidFill>
                            <a:schemeClr val="dk1"/>
                          </a:solidFill>
                          <a:latin typeface="Consolas"/>
                          <a:ea typeface="Consolas"/>
                          <a:cs typeface="Consolas"/>
                          <a:sym typeface="Consolas"/>
                        </a:rPr>
                        <a:t>89324y7w9ui3jbwediugd78uawihdioyqwt8eh1298ey89128uyeiugqwhbdoijwq89dhawuidhn98qwdj98</a:t>
                      </a:r>
                      <a:endParaRPr sz="1100">
                        <a:solidFill>
                          <a:schemeClr val="dk1"/>
                        </a:solidFill>
                        <a:latin typeface="Consolas"/>
                        <a:ea typeface="Consolas"/>
                        <a:cs typeface="Consolas"/>
                        <a:sym typeface="Consolas"/>
                      </a:endParaRPr>
                    </a:p>
                    <a:p>
                      <a:pPr indent="0" lvl="0" marL="0" rtl="0" algn="l">
                        <a:spcBef>
                          <a:spcPts val="0"/>
                        </a:spcBef>
                        <a:spcAft>
                          <a:spcPts val="0"/>
                        </a:spcAft>
                        <a:buNone/>
                      </a:pPr>
                      <a:r>
                        <a:rPr lang="en" sz="1100">
                          <a:solidFill>
                            <a:schemeClr val="dk1"/>
                          </a:solidFill>
                          <a:latin typeface="Consolas"/>
                          <a:ea typeface="Consolas"/>
                          <a:cs typeface="Consolas"/>
                          <a:sym typeface="Consolas"/>
                        </a:rPr>
                        <a:t>32897jkwhdhsa</a:t>
                      </a:r>
                      <a:endParaRPr sz="1100">
                        <a:latin typeface="Consolas"/>
                        <a:ea typeface="Consolas"/>
                        <a:cs typeface="Consolas"/>
                        <a:sym typeface="Consolas"/>
                      </a:endParaRPr>
                    </a:p>
                  </a:txBody>
                  <a:tcPr marT="91425" marB="91425" marR="91425" marL="91425"/>
                </a:tc>
              </a:tr>
            </a:tbl>
          </a:graphicData>
        </a:graphic>
      </p:graphicFrame>
      <p:sp>
        <p:nvSpPr>
          <p:cNvPr id="1106" name="Google Shape;1106;p88"/>
          <p:cNvSpPr txBox="1"/>
          <p:nvPr/>
        </p:nvSpPr>
        <p:spPr>
          <a:xfrm>
            <a:off x="184075" y="4749850"/>
            <a:ext cx="85113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olos Text"/>
                <a:ea typeface="Golos Text"/>
                <a:cs typeface="Golos Text"/>
                <a:sym typeface="Golos Text"/>
              </a:rPr>
              <a:t>Chú ý</a:t>
            </a:r>
            <a:r>
              <a:rPr lang="en">
                <a:latin typeface="Golos Text"/>
                <a:ea typeface="Golos Text"/>
                <a:cs typeface="Golos Text"/>
                <a:sym typeface="Golos Text"/>
              </a:rPr>
              <a:t>: Không được dùng bất kỳ hàm có sẵn nào trong thư viện &lt;string.h&gt; trừ strlen</a:t>
            </a:r>
            <a:endParaRPr>
              <a:latin typeface="Golos Text"/>
              <a:ea typeface="Golos Text"/>
              <a:cs typeface="Golos Text"/>
              <a:sym typeface="Golos Text"/>
            </a:endParaRPr>
          </a:p>
        </p:txBody>
      </p:sp>
      <p:sp>
        <p:nvSpPr>
          <p:cNvPr id="1107" name="Google Shape;1107;p88"/>
          <p:cNvSpPr/>
          <p:nvPr/>
        </p:nvSpPr>
        <p:spPr>
          <a:xfrm>
            <a:off x="7601550" y="104975"/>
            <a:ext cx="1190400" cy="393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olos Text"/>
                <a:ea typeface="Golos Text"/>
                <a:cs typeface="Golos Text"/>
                <a:sym typeface="Golos Text"/>
              </a:rPr>
              <a:t>INSERT</a:t>
            </a:r>
            <a:endParaRPr>
              <a:solidFill>
                <a:schemeClr val="lt2"/>
              </a:solidFill>
              <a:latin typeface="Golos Text"/>
              <a:ea typeface="Golos Text"/>
              <a:cs typeface="Golos Text"/>
              <a:sym typeface="Golos Text"/>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 name="Shape 1111"/>
        <p:cNvGrpSpPr/>
        <p:nvPr/>
      </p:nvGrpSpPr>
      <p:grpSpPr>
        <a:xfrm>
          <a:off x="0" y="0"/>
          <a:ext cx="0" cy="0"/>
          <a:chOff x="0" y="0"/>
          <a:chExt cx="0" cy="0"/>
        </a:xfrm>
      </p:grpSpPr>
      <p:sp>
        <p:nvSpPr>
          <p:cNvPr id="1112" name="Google Shape;1112;p89"/>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THE END</a:t>
            </a:r>
            <a:endParaRPr>
              <a:solidFill>
                <a:schemeClr val="accent3"/>
              </a:solidFill>
            </a:endParaRPr>
          </a:p>
        </p:txBody>
      </p:sp>
      <p:sp>
        <p:nvSpPr>
          <p:cNvPr id="1113" name="Google Shape;1113;p89"/>
          <p:cNvSpPr txBox="1"/>
          <p:nvPr>
            <p:ph idx="1" type="subTitle"/>
          </p:nvPr>
        </p:nvSpPr>
        <p:spPr>
          <a:xfrm>
            <a:off x="791300" y="1624450"/>
            <a:ext cx="3856800" cy="142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If you have any question, please contact us at email:</a:t>
            </a:r>
            <a:endParaRPr/>
          </a:p>
          <a:p>
            <a:pPr indent="0" lvl="0" marL="0" rtl="0" algn="l">
              <a:lnSpc>
                <a:spcPct val="100000"/>
              </a:lnSpc>
              <a:spcBef>
                <a:spcPts val="1000"/>
              </a:spcBef>
              <a:spcAft>
                <a:spcPts val="0"/>
              </a:spcAft>
              <a:buNone/>
            </a:pPr>
            <a:r>
              <a:rPr lang="en" sz="1700">
                <a:solidFill>
                  <a:schemeClr val="accent1"/>
                </a:solidFill>
                <a:latin typeface="Manrope ExtraLight"/>
                <a:ea typeface="Manrope ExtraLight"/>
                <a:cs typeface="Manrope ExtraLight"/>
                <a:sym typeface="Manrope ExtraLight"/>
              </a:rPr>
              <a:t>ta.tintth.hcmus@gmail.com</a:t>
            </a:r>
            <a:endParaRPr>
              <a:solidFill>
                <a:schemeClr val="accent1"/>
              </a:solidFill>
              <a:latin typeface="Manrope ExtraLight"/>
              <a:ea typeface="Manrope ExtraLight"/>
              <a:cs typeface="Manrope ExtraLight"/>
              <a:sym typeface="Manrope ExtraLight"/>
            </a:endParaRPr>
          </a:p>
        </p:txBody>
      </p:sp>
      <p:sp>
        <p:nvSpPr>
          <p:cNvPr id="1114" name="Google Shape;1114;p89"/>
          <p:cNvSpPr txBox="1"/>
          <p:nvPr/>
        </p:nvSpPr>
        <p:spPr>
          <a:xfrm>
            <a:off x="715100" y="4014775"/>
            <a:ext cx="3856800" cy="28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Golos Text"/>
                <a:ea typeface="Golos Text"/>
                <a:cs typeface="Golos Text"/>
                <a:sym typeface="Golos Text"/>
              </a:rPr>
              <a:t>Please, keep this slide as attribution</a:t>
            </a:r>
            <a:endParaRPr b="1" sz="1000">
              <a:solidFill>
                <a:schemeClr val="dk1"/>
              </a:solidFill>
              <a:latin typeface="Golos Text"/>
              <a:ea typeface="Golos Text"/>
              <a:cs typeface="Golos Text"/>
              <a:sym typeface="Golos Text"/>
            </a:endParaRPr>
          </a:p>
        </p:txBody>
      </p:sp>
      <p:grpSp>
        <p:nvGrpSpPr>
          <p:cNvPr id="1115" name="Google Shape;1115;p89"/>
          <p:cNvGrpSpPr/>
          <p:nvPr/>
        </p:nvGrpSpPr>
        <p:grpSpPr>
          <a:xfrm>
            <a:off x="1868214" y="3075712"/>
            <a:ext cx="296118" cy="291877"/>
            <a:chOff x="1190200" y="238125"/>
            <a:chExt cx="5306767" cy="5212083"/>
          </a:xfrm>
        </p:grpSpPr>
        <p:grpSp>
          <p:nvGrpSpPr>
            <p:cNvPr id="1116" name="Google Shape;1116;p89"/>
            <p:cNvGrpSpPr/>
            <p:nvPr/>
          </p:nvGrpSpPr>
          <p:grpSpPr>
            <a:xfrm>
              <a:off x="1190200" y="238125"/>
              <a:ext cx="5212075" cy="5212075"/>
              <a:chOff x="1190200" y="238125"/>
              <a:chExt cx="5212075" cy="5212075"/>
            </a:xfrm>
          </p:grpSpPr>
          <p:sp>
            <p:nvSpPr>
              <p:cNvPr id="1117" name="Google Shape;1117;p89"/>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89"/>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 name="Google Shape;1119;p89"/>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89"/>
          <p:cNvGrpSpPr/>
          <p:nvPr/>
        </p:nvGrpSpPr>
        <p:grpSpPr>
          <a:xfrm>
            <a:off x="1509375" y="3078912"/>
            <a:ext cx="290575" cy="285475"/>
            <a:chOff x="4211985" y="3817357"/>
            <a:chExt cx="362947" cy="356576"/>
          </a:xfrm>
        </p:grpSpPr>
        <p:sp>
          <p:nvSpPr>
            <p:cNvPr id="1121" name="Google Shape;1121;p89"/>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89"/>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89"/>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89"/>
          <p:cNvGrpSpPr/>
          <p:nvPr/>
        </p:nvGrpSpPr>
        <p:grpSpPr>
          <a:xfrm>
            <a:off x="1150318" y="3078797"/>
            <a:ext cx="290554" cy="285706"/>
            <a:chOff x="3314750" y="3817357"/>
            <a:chExt cx="362920" cy="356865"/>
          </a:xfrm>
        </p:grpSpPr>
        <p:grpSp>
          <p:nvGrpSpPr>
            <p:cNvPr id="1125" name="Google Shape;1125;p89"/>
            <p:cNvGrpSpPr/>
            <p:nvPr/>
          </p:nvGrpSpPr>
          <p:grpSpPr>
            <a:xfrm>
              <a:off x="3314750" y="3817357"/>
              <a:ext cx="362920" cy="356865"/>
              <a:chOff x="3314750" y="3817357"/>
              <a:chExt cx="362920" cy="356865"/>
            </a:xfrm>
          </p:grpSpPr>
          <p:sp>
            <p:nvSpPr>
              <p:cNvPr id="1126" name="Google Shape;1126;p89"/>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89"/>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89"/>
            <p:cNvGrpSpPr/>
            <p:nvPr/>
          </p:nvGrpSpPr>
          <p:grpSpPr>
            <a:xfrm>
              <a:off x="3394986" y="3894612"/>
              <a:ext cx="202339" cy="202323"/>
              <a:chOff x="935197" y="1793977"/>
              <a:chExt cx="256451" cy="256430"/>
            </a:xfrm>
          </p:grpSpPr>
          <p:sp>
            <p:nvSpPr>
              <p:cNvPr id="1129" name="Google Shape;1129;p8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8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1" name="Google Shape;1131;p89"/>
          <p:cNvGrpSpPr/>
          <p:nvPr/>
        </p:nvGrpSpPr>
        <p:grpSpPr>
          <a:xfrm>
            <a:off x="791302" y="3078797"/>
            <a:ext cx="290554" cy="285706"/>
            <a:chOff x="2866317" y="3817357"/>
            <a:chExt cx="362920" cy="356865"/>
          </a:xfrm>
        </p:grpSpPr>
        <p:sp>
          <p:nvSpPr>
            <p:cNvPr id="1132" name="Google Shape;1132;p89"/>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89"/>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89"/>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35" name="Google Shape;1135;p89"/>
          <p:cNvCxnSpPr/>
          <p:nvPr/>
        </p:nvCxnSpPr>
        <p:spPr>
          <a:xfrm>
            <a:off x="3959325" y="11656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136" name="Google Shape;1136;p89"/>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grpSp>
        <p:nvGrpSpPr>
          <p:cNvPr id="1137" name="Google Shape;1137;p89"/>
          <p:cNvGrpSpPr/>
          <p:nvPr/>
        </p:nvGrpSpPr>
        <p:grpSpPr>
          <a:xfrm>
            <a:off x="4902098" y="535097"/>
            <a:ext cx="3683753" cy="4073629"/>
            <a:chOff x="4825898" y="535097"/>
            <a:chExt cx="3683753" cy="4073629"/>
          </a:xfrm>
        </p:grpSpPr>
        <p:grpSp>
          <p:nvGrpSpPr>
            <p:cNvPr id="1138" name="Google Shape;1138;p89"/>
            <p:cNvGrpSpPr/>
            <p:nvPr/>
          </p:nvGrpSpPr>
          <p:grpSpPr>
            <a:xfrm>
              <a:off x="5416996" y="1013447"/>
              <a:ext cx="2303759" cy="3595278"/>
              <a:chOff x="5416996" y="1013447"/>
              <a:chExt cx="2303759" cy="3595278"/>
            </a:xfrm>
          </p:grpSpPr>
          <p:sp>
            <p:nvSpPr>
              <p:cNvPr id="1139" name="Google Shape;1139;p89"/>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89"/>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89"/>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89"/>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89"/>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89"/>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89"/>
              <p:cNvSpPr/>
              <p:nvPr/>
            </p:nvSpPr>
            <p:spPr>
              <a:xfrm>
                <a:off x="5467394" y="3094140"/>
                <a:ext cx="1566251" cy="207408"/>
              </a:xfrm>
              <a:custGeom>
                <a:rect b="b" l="l" r="r" t="t"/>
                <a:pathLst>
                  <a:path extrusionOk="0" h="4424" w="33408">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89"/>
              <p:cNvSpPr/>
              <p:nvPr/>
            </p:nvSpPr>
            <p:spPr>
              <a:xfrm>
                <a:off x="5513527" y="3126817"/>
                <a:ext cx="1474033" cy="142054"/>
              </a:xfrm>
              <a:custGeom>
                <a:rect b="b" l="l" r="r" t="t"/>
                <a:pathLst>
                  <a:path extrusionOk="0" h="3030" w="31441">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89"/>
              <p:cNvSpPr/>
              <p:nvPr/>
            </p:nvSpPr>
            <p:spPr>
              <a:xfrm>
                <a:off x="5467394" y="3027895"/>
                <a:ext cx="1566251" cy="169949"/>
              </a:xfrm>
              <a:custGeom>
                <a:rect b="b" l="l" r="r" t="t"/>
                <a:pathLst>
                  <a:path extrusionOk="0" h="3625" w="33408">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89"/>
              <p:cNvSpPr/>
              <p:nvPr/>
            </p:nvSpPr>
            <p:spPr>
              <a:xfrm>
                <a:off x="5467394" y="2144347"/>
                <a:ext cx="1566251" cy="968171"/>
              </a:xfrm>
              <a:custGeom>
                <a:rect b="b" l="l" r="r" t="t"/>
                <a:pathLst>
                  <a:path extrusionOk="0" h="20651" w="33408">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89"/>
              <p:cNvSpPr/>
              <p:nvPr/>
            </p:nvSpPr>
            <p:spPr>
              <a:xfrm>
                <a:off x="5715590" y="2565821"/>
                <a:ext cx="1069859" cy="405534"/>
              </a:xfrm>
              <a:custGeom>
                <a:rect b="b" l="l" r="r" t="t"/>
                <a:pathLst>
                  <a:path extrusionOk="0" h="8650" w="2282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89"/>
              <p:cNvSpPr/>
              <p:nvPr/>
            </p:nvSpPr>
            <p:spPr>
              <a:xfrm>
                <a:off x="5753518" y="2603796"/>
                <a:ext cx="994003" cy="329537"/>
              </a:xfrm>
              <a:custGeom>
                <a:rect b="b" l="l" r="r" t="t"/>
                <a:pathLst>
                  <a:path extrusionOk="0" h="7029" w="21202">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89"/>
              <p:cNvSpPr/>
              <p:nvPr/>
            </p:nvSpPr>
            <p:spPr>
              <a:xfrm>
                <a:off x="6462100" y="2646459"/>
                <a:ext cx="115378" cy="244258"/>
              </a:xfrm>
              <a:custGeom>
                <a:rect b="b" l="l" r="r" t="t"/>
                <a:pathLst>
                  <a:path extrusionOk="0" h="5210" w="2461">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89"/>
              <p:cNvSpPr/>
              <p:nvPr/>
            </p:nvSpPr>
            <p:spPr>
              <a:xfrm>
                <a:off x="5923561" y="2646459"/>
                <a:ext cx="115331" cy="244258"/>
              </a:xfrm>
              <a:custGeom>
                <a:rect b="b" l="l" r="r" t="t"/>
                <a:pathLst>
                  <a:path extrusionOk="0" h="5210" w="246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89"/>
              <p:cNvSpPr/>
              <p:nvPr/>
            </p:nvSpPr>
            <p:spPr>
              <a:xfrm>
                <a:off x="6005090" y="2200747"/>
                <a:ext cx="490860" cy="264886"/>
              </a:xfrm>
              <a:custGeom>
                <a:rect b="b" l="l" r="r" t="t"/>
                <a:pathLst>
                  <a:path extrusionOk="0" h="5650" w="1047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89"/>
              <p:cNvSpPr/>
              <p:nvPr/>
            </p:nvSpPr>
            <p:spPr>
              <a:xfrm>
                <a:off x="6005090" y="2307076"/>
                <a:ext cx="43273" cy="52274"/>
              </a:xfrm>
              <a:custGeom>
                <a:rect b="b" l="l" r="r" t="t"/>
                <a:pathLst>
                  <a:path extrusionOk="0" h="1115" w="923">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89"/>
              <p:cNvSpPr/>
              <p:nvPr/>
            </p:nvSpPr>
            <p:spPr>
              <a:xfrm>
                <a:off x="5740532" y="3606050"/>
                <a:ext cx="1020023" cy="549182"/>
              </a:xfrm>
              <a:custGeom>
                <a:rect b="b" l="l" r="r" t="t"/>
                <a:pathLst>
                  <a:path extrusionOk="0" h="11714" w="21757">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89"/>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89"/>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89"/>
              <p:cNvSpPr/>
              <p:nvPr/>
            </p:nvSpPr>
            <p:spPr>
              <a:xfrm>
                <a:off x="5425810" y="3259635"/>
                <a:ext cx="41632" cy="315519"/>
              </a:xfrm>
              <a:custGeom>
                <a:rect b="b" l="l" r="r" t="t"/>
                <a:pathLst>
                  <a:path extrusionOk="0" h="6730" w="888">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89"/>
              <p:cNvSpPr/>
              <p:nvPr/>
            </p:nvSpPr>
            <p:spPr>
              <a:xfrm>
                <a:off x="5666270" y="2236799"/>
                <a:ext cx="30614" cy="531741"/>
              </a:xfrm>
              <a:custGeom>
                <a:rect b="b" l="l" r="r" t="t"/>
                <a:pathLst>
                  <a:path extrusionOk="0" h="11342" w="653">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89"/>
              <p:cNvSpPr/>
              <p:nvPr/>
            </p:nvSpPr>
            <p:spPr>
              <a:xfrm>
                <a:off x="5647517" y="2682136"/>
                <a:ext cx="68120" cy="172856"/>
              </a:xfrm>
              <a:custGeom>
                <a:rect b="b" l="l" r="r" t="t"/>
                <a:pathLst>
                  <a:path extrusionOk="0" h="3687" w="1453">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89"/>
              <p:cNvSpPr/>
              <p:nvPr/>
            </p:nvSpPr>
            <p:spPr>
              <a:xfrm>
                <a:off x="5916294" y="1927938"/>
                <a:ext cx="211159" cy="147867"/>
              </a:xfrm>
              <a:custGeom>
                <a:rect b="b" l="l" r="r" t="t"/>
                <a:pathLst>
                  <a:path extrusionOk="0" h="3154" w="4504">
                    <a:moveTo>
                      <a:pt x="1" y="1"/>
                    </a:moveTo>
                    <a:lnTo>
                      <a:pt x="3404" y="3153"/>
                    </a:lnTo>
                    <a:lnTo>
                      <a:pt x="4503" y="3153"/>
                    </a:lnTo>
                    <a:lnTo>
                      <a:pt x="1101" y="1"/>
                    </a:lnTo>
                    <a:close/>
                  </a:path>
                </a:pathLst>
              </a:custGeom>
              <a:solidFill>
                <a:srgbClr val="F27C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89"/>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89"/>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89"/>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89"/>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89"/>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89"/>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89"/>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89"/>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89"/>
              <p:cNvSpPr/>
              <p:nvPr/>
            </p:nvSpPr>
            <p:spPr>
              <a:xfrm>
                <a:off x="6856945" y="1560238"/>
                <a:ext cx="108955" cy="72527"/>
              </a:xfrm>
              <a:custGeom>
                <a:rect b="b" l="l" r="r" t="t"/>
                <a:pathLst>
                  <a:path extrusionOk="0" h="1547" w="2324">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89"/>
              <p:cNvSpPr/>
              <p:nvPr/>
            </p:nvSpPr>
            <p:spPr>
              <a:xfrm>
                <a:off x="6527126" y="1555222"/>
                <a:ext cx="642853" cy="900332"/>
              </a:xfrm>
              <a:custGeom>
                <a:rect b="b" l="l" r="r" t="t"/>
                <a:pathLst>
                  <a:path extrusionOk="0" h="19204" w="13712">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89"/>
              <p:cNvSpPr/>
              <p:nvPr/>
            </p:nvSpPr>
            <p:spPr>
              <a:xfrm>
                <a:off x="6672556" y="1162253"/>
                <a:ext cx="300095" cy="345618"/>
              </a:xfrm>
              <a:custGeom>
                <a:rect b="b" l="l" r="r" t="t"/>
                <a:pathLst>
                  <a:path extrusionOk="0" h="7372" w="6401">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89"/>
              <p:cNvSpPr/>
              <p:nvPr/>
            </p:nvSpPr>
            <p:spPr>
              <a:xfrm>
                <a:off x="6663461" y="2426814"/>
                <a:ext cx="661653" cy="1827339"/>
              </a:xfrm>
              <a:custGeom>
                <a:rect b="b" l="l" r="r" t="t"/>
                <a:pathLst>
                  <a:path extrusionOk="0" h="38977" w="14113">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89"/>
              <p:cNvSpPr/>
              <p:nvPr/>
            </p:nvSpPr>
            <p:spPr>
              <a:xfrm>
                <a:off x="6663836" y="2621564"/>
                <a:ext cx="516973" cy="1632589"/>
              </a:xfrm>
              <a:custGeom>
                <a:rect b="b" l="l" r="r" t="t"/>
                <a:pathLst>
                  <a:path extrusionOk="0" h="34823" w="11027">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89"/>
              <p:cNvSpPr/>
              <p:nvPr/>
            </p:nvSpPr>
            <p:spPr>
              <a:xfrm>
                <a:off x="6702608" y="1247626"/>
                <a:ext cx="39944" cy="86264"/>
              </a:xfrm>
              <a:custGeom>
                <a:rect b="b" l="l" r="r" t="t"/>
                <a:pathLst>
                  <a:path extrusionOk="0" h="1840" w="852">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89"/>
              <p:cNvSpPr/>
              <p:nvPr/>
            </p:nvSpPr>
            <p:spPr>
              <a:xfrm>
                <a:off x="6697732" y="1285366"/>
                <a:ext cx="42569" cy="14159"/>
              </a:xfrm>
              <a:custGeom>
                <a:rect b="b" l="l" r="r" t="t"/>
                <a:pathLst>
                  <a:path extrusionOk="0" h="302" w="908">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89"/>
              <p:cNvSpPr/>
              <p:nvPr/>
            </p:nvSpPr>
            <p:spPr>
              <a:xfrm>
                <a:off x="6611703" y="1021418"/>
                <a:ext cx="318801" cy="399251"/>
              </a:xfrm>
              <a:custGeom>
                <a:rect b="b" l="l" r="r" t="t"/>
                <a:pathLst>
                  <a:path extrusionOk="0" h="8516" w="680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89"/>
              <p:cNvSpPr/>
              <p:nvPr/>
            </p:nvSpPr>
            <p:spPr>
              <a:xfrm>
                <a:off x="6668712" y="1494368"/>
                <a:ext cx="152368" cy="141257"/>
              </a:xfrm>
              <a:custGeom>
                <a:rect b="b" l="l" r="r" t="t"/>
                <a:pathLst>
                  <a:path extrusionOk="0" h="3013" w="325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89"/>
              <p:cNvSpPr/>
              <p:nvPr/>
            </p:nvSpPr>
            <p:spPr>
              <a:xfrm>
                <a:off x="6856945" y="1515043"/>
                <a:ext cx="99578" cy="105767"/>
              </a:xfrm>
              <a:custGeom>
                <a:rect b="b" l="l" r="r" t="t"/>
                <a:pathLst>
                  <a:path extrusionOk="0" h="2256" w="2124">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89"/>
              <p:cNvSpPr/>
              <p:nvPr/>
            </p:nvSpPr>
            <p:spPr>
              <a:xfrm>
                <a:off x="6717423" y="1361363"/>
                <a:ext cx="177966" cy="364793"/>
              </a:xfrm>
              <a:custGeom>
                <a:rect b="b" l="l" r="r" t="t"/>
                <a:pathLst>
                  <a:path extrusionOk="0" h="7781" w="3796">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89"/>
              <p:cNvSpPr/>
              <p:nvPr/>
            </p:nvSpPr>
            <p:spPr>
              <a:xfrm>
                <a:off x="6878276" y="1510261"/>
                <a:ext cx="39897" cy="32255"/>
              </a:xfrm>
              <a:custGeom>
                <a:rect b="b" l="l" r="r" t="t"/>
                <a:pathLst>
                  <a:path extrusionOk="0" h="688" w="851">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89"/>
              <p:cNvSpPr/>
              <p:nvPr/>
            </p:nvSpPr>
            <p:spPr>
              <a:xfrm>
                <a:off x="6692997" y="1494228"/>
                <a:ext cx="26114" cy="29677"/>
              </a:xfrm>
              <a:custGeom>
                <a:rect b="b" l="l" r="r" t="t"/>
                <a:pathLst>
                  <a:path extrusionOk="0" h="633" w="557">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89"/>
              <p:cNvSpPr/>
              <p:nvPr/>
            </p:nvSpPr>
            <p:spPr>
              <a:xfrm>
                <a:off x="6395340" y="2175290"/>
                <a:ext cx="349790" cy="417442"/>
              </a:xfrm>
              <a:custGeom>
                <a:rect b="b" l="l" r="r" t="t"/>
                <a:pathLst>
                  <a:path extrusionOk="0" h="8904" w="7461">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89"/>
              <p:cNvSpPr/>
              <p:nvPr/>
            </p:nvSpPr>
            <p:spPr>
              <a:xfrm>
                <a:off x="6395527" y="2020437"/>
                <a:ext cx="145195" cy="180966"/>
              </a:xfrm>
              <a:custGeom>
                <a:rect b="b" l="l" r="r" t="t"/>
                <a:pathLst>
                  <a:path extrusionOk="0" h="3860" w="3097">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89"/>
              <p:cNvSpPr/>
              <p:nvPr/>
            </p:nvSpPr>
            <p:spPr>
              <a:xfrm>
                <a:off x="6400778" y="2020437"/>
                <a:ext cx="139944" cy="55368"/>
              </a:xfrm>
              <a:custGeom>
                <a:rect b="b" l="l" r="r" t="t"/>
                <a:pathLst>
                  <a:path extrusionOk="0" h="1181" w="2985">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89"/>
              <p:cNvSpPr/>
              <p:nvPr/>
            </p:nvSpPr>
            <p:spPr>
              <a:xfrm>
                <a:off x="6535753" y="2027516"/>
                <a:ext cx="73277" cy="27989"/>
              </a:xfrm>
              <a:custGeom>
                <a:rect b="b" l="l" r="r" t="t"/>
                <a:pathLst>
                  <a:path extrusionOk="0" h="597" w="1563">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89"/>
              <p:cNvSpPr/>
              <p:nvPr/>
            </p:nvSpPr>
            <p:spPr>
              <a:xfrm>
                <a:off x="6380572" y="1598588"/>
                <a:ext cx="271965" cy="447259"/>
              </a:xfrm>
              <a:custGeom>
                <a:rect b="b" l="l" r="r" t="t"/>
                <a:pathLst>
                  <a:path extrusionOk="0" h="9540" w="580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89"/>
              <p:cNvSpPr/>
              <p:nvPr/>
            </p:nvSpPr>
            <p:spPr>
              <a:xfrm>
                <a:off x="6448739" y="2020437"/>
                <a:ext cx="30614" cy="20113"/>
              </a:xfrm>
              <a:custGeom>
                <a:rect b="b" l="l" r="r" t="t"/>
                <a:pathLst>
                  <a:path extrusionOk="0" h="429" w="653">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89"/>
              <p:cNvSpPr/>
              <p:nvPr/>
            </p:nvSpPr>
            <p:spPr>
              <a:xfrm>
                <a:off x="6721173" y="2576369"/>
                <a:ext cx="134740" cy="111112"/>
              </a:xfrm>
              <a:custGeom>
                <a:rect b="b" l="l" r="r" t="t"/>
                <a:pathLst>
                  <a:path extrusionOk="0" h="2370" w="2874">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89"/>
              <p:cNvSpPr/>
              <p:nvPr/>
            </p:nvSpPr>
            <p:spPr>
              <a:xfrm>
                <a:off x="6686386" y="2543177"/>
                <a:ext cx="178763" cy="138069"/>
              </a:xfrm>
              <a:custGeom>
                <a:rect b="b" l="l" r="r" t="t"/>
                <a:pathLst>
                  <a:path extrusionOk="0" h="2945" w="3813">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89"/>
              <p:cNvSpPr/>
              <p:nvPr/>
            </p:nvSpPr>
            <p:spPr>
              <a:xfrm>
                <a:off x="6669649" y="2276931"/>
                <a:ext cx="2532" cy="4594"/>
              </a:xfrm>
              <a:custGeom>
                <a:rect b="b" l="l" r="r" t="t"/>
                <a:pathLst>
                  <a:path extrusionOk="0" h="98" w="54">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89"/>
              <p:cNvSpPr/>
              <p:nvPr/>
            </p:nvSpPr>
            <p:spPr>
              <a:xfrm>
                <a:off x="7064916" y="2168960"/>
                <a:ext cx="92827" cy="88842"/>
              </a:xfrm>
              <a:custGeom>
                <a:rect b="b" l="l" r="r" t="t"/>
                <a:pathLst>
                  <a:path extrusionOk="0" h="1895" w="198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89"/>
              <p:cNvSpPr/>
              <p:nvPr/>
            </p:nvSpPr>
            <p:spPr>
              <a:xfrm>
                <a:off x="7046069" y="2097558"/>
                <a:ext cx="57853" cy="82513"/>
              </a:xfrm>
              <a:custGeom>
                <a:rect b="b" l="l" r="r" t="t"/>
                <a:pathLst>
                  <a:path extrusionOk="0" h="1760" w="1234">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89"/>
              <p:cNvSpPr/>
              <p:nvPr/>
            </p:nvSpPr>
            <p:spPr>
              <a:xfrm>
                <a:off x="6571290" y="1705527"/>
                <a:ext cx="266480" cy="750073"/>
              </a:xfrm>
              <a:custGeom>
                <a:rect b="b" l="l" r="r" t="t"/>
                <a:pathLst>
                  <a:path extrusionOk="0" h="15999" w="5684">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89"/>
              <p:cNvSpPr/>
              <p:nvPr/>
            </p:nvSpPr>
            <p:spPr>
              <a:xfrm>
                <a:off x="6714422" y="2336612"/>
                <a:ext cx="469481" cy="158697"/>
              </a:xfrm>
              <a:custGeom>
                <a:rect b="b" l="l" r="r" t="t"/>
                <a:pathLst>
                  <a:path extrusionOk="0" h="3385" w="10014">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89"/>
              <p:cNvSpPr/>
              <p:nvPr/>
            </p:nvSpPr>
            <p:spPr>
              <a:xfrm>
                <a:off x="7221784" y="2376181"/>
                <a:ext cx="27567" cy="81951"/>
              </a:xfrm>
              <a:custGeom>
                <a:rect b="b" l="l" r="r" t="t"/>
                <a:pathLst>
                  <a:path extrusionOk="0" h="1748" w="588">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89"/>
              <p:cNvSpPr/>
              <p:nvPr/>
            </p:nvSpPr>
            <p:spPr>
              <a:xfrm>
                <a:off x="7127504" y="2462070"/>
                <a:ext cx="95312" cy="183498"/>
              </a:xfrm>
              <a:custGeom>
                <a:rect b="b" l="l" r="r" t="t"/>
                <a:pathLst>
                  <a:path extrusionOk="0" h="3914" w="2033">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89"/>
              <p:cNvSpPr/>
              <p:nvPr/>
            </p:nvSpPr>
            <p:spPr>
              <a:xfrm>
                <a:off x="6876260" y="2561508"/>
                <a:ext cx="194656" cy="126911"/>
              </a:xfrm>
              <a:custGeom>
                <a:rect b="b" l="l" r="r" t="t"/>
                <a:pathLst>
                  <a:path extrusionOk="0" h="2707" w="4152">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89"/>
              <p:cNvSpPr/>
              <p:nvPr/>
            </p:nvSpPr>
            <p:spPr>
              <a:xfrm>
                <a:off x="7028816" y="2357522"/>
                <a:ext cx="691376" cy="1249372"/>
              </a:xfrm>
              <a:custGeom>
                <a:rect b="b" l="l" r="r" t="t"/>
                <a:pathLst>
                  <a:path extrusionOk="0" h="26649" w="14747">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89"/>
              <p:cNvSpPr/>
              <p:nvPr/>
            </p:nvSpPr>
            <p:spPr>
              <a:xfrm>
                <a:off x="7084700" y="2670088"/>
                <a:ext cx="391797" cy="742853"/>
              </a:xfrm>
              <a:custGeom>
                <a:rect b="b" l="l" r="r" t="t"/>
                <a:pathLst>
                  <a:path extrusionOk="0" h="15845" w="8357">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89"/>
              <p:cNvSpPr/>
              <p:nvPr/>
            </p:nvSpPr>
            <p:spPr>
              <a:xfrm>
                <a:off x="7033551" y="2436331"/>
                <a:ext cx="73934" cy="382186"/>
              </a:xfrm>
              <a:custGeom>
                <a:rect b="b" l="l" r="r" t="t"/>
                <a:pathLst>
                  <a:path extrusionOk="0" h="8152" w="1577">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89"/>
              <p:cNvSpPr/>
              <p:nvPr/>
            </p:nvSpPr>
            <p:spPr>
              <a:xfrm>
                <a:off x="6944850" y="2916033"/>
                <a:ext cx="304642" cy="1305725"/>
              </a:xfrm>
              <a:custGeom>
                <a:rect b="b" l="l" r="r" t="t"/>
                <a:pathLst>
                  <a:path extrusionOk="0" h="27851" w="6498">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89"/>
              <p:cNvSpPr/>
              <p:nvPr/>
            </p:nvSpPr>
            <p:spPr>
              <a:xfrm>
                <a:off x="7091310" y="2817017"/>
                <a:ext cx="276654" cy="250868"/>
              </a:xfrm>
              <a:custGeom>
                <a:rect b="b" l="l" r="r" t="t"/>
                <a:pathLst>
                  <a:path extrusionOk="0" h="5351" w="5901">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89"/>
              <p:cNvSpPr/>
              <p:nvPr/>
            </p:nvSpPr>
            <p:spPr>
              <a:xfrm>
                <a:off x="7442460" y="3309518"/>
                <a:ext cx="88702" cy="130005"/>
              </a:xfrm>
              <a:custGeom>
                <a:rect b="b" l="l" r="r" t="t"/>
                <a:pathLst>
                  <a:path extrusionOk="0" h="2773" w="1892">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89"/>
              <p:cNvSpPr/>
              <p:nvPr/>
            </p:nvSpPr>
            <p:spPr>
              <a:xfrm>
                <a:off x="7226942" y="3492594"/>
                <a:ext cx="77919" cy="104829"/>
              </a:xfrm>
              <a:custGeom>
                <a:rect b="b" l="l" r="r" t="t"/>
                <a:pathLst>
                  <a:path extrusionOk="0" h="2236" w="1662">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89"/>
              <p:cNvSpPr/>
              <p:nvPr/>
            </p:nvSpPr>
            <p:spPr>
              <a:xfrm>
                <a:off x="6885731" y="3496767"/>
                <a:ext cx="115190" cy="359354"/>
              </a:xfrm>
              <a:custGeom>
                <a:rect b="b" l="l" r="r" t="t"/>
                <a:pathLst>
                  <a:path extrusionOk="0" h="7665" w="2457">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89"/>
              <p:cNvSpPr/>
              <p:nvPr/>
            </p:nvSpPr>
            <p:spPr>
              <a:xfrm>
                <a:off x="7195249" y="3675717"/>
                <a:ext cx="59963" cy="252275"/>
              </a:xfrm>
              <a:custGeom>
                <a:rect b="b" l="l" r="r" t="t"/>
                <a:pathLst>
                  <a:path extrusionOk="0" h="5381" w="1279">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89"/>
              <p:cNvSpPr/>
              <p:nvPr/>
            </p:nvSpPr>
            <p:spPr>
              <a:xfrm>
                <a:off x="7140959" y="4249090"/>
                <a:ext cx="179982" cy="250212"/>
              </a:xfrm>
              <a:custGeom>
                <a:rect b="b" l="l" r="r" t="t"/>
                <a:pathLst>
                  <a:path extrusionOk="0" h="5337" w="3839">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89"/>
              <p:cNvSpPr/>
              <p:nvPr/>
            </p:nvSpPr>
            <p:spPr>
              <a:xfrm>
                <a:off x="7140959" y="4249090"/>
                <a:ext cx="136897" cy="29864"/>
              </a:xfrm>
              <a:custGeom>
                <a:rect b="b" l="l" r="r" t="t"/>
                <a:pathLst>
                  <a:path extrusionOk="0" h="637" w="292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89"/>
              <p:cNvSpPr/>
              <p:nvPr/>
            </p:nvSpPr>
            <p:spPr>
              <a:xfrm>
                <a:off x="7203407" y="4461562"/>
                <a:ext cx="350119" cy="145570"/>
              </a:xfrm>
              <a:custGeom>
                <a:rect b="b" l="l" r="r" t="t"/>
                <a:pathLst>
                  <a:path extrusionOk="0" h="3105" w="7468">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89"/>
              <p:cNvSpPr/>
              <p:nvPr/>
            </p:nvSpPr>
            <p:spPr>
              <a:xfrm>
                <a:off x="7073120" y="2371352"/>
                <a:ext cx="32865" cy="31927"/>
              </a:xfrm>
              <a:custGeom>
                <a:rect b="b" l="l" r="r" t="t"/>
                <a:pathLst>
                  <a:path extrusionOk="0" h="681" w="701">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89"/>
              <p:cNvSpPr/>
              <p:nvPr/>
            </p:nvSpPr>
            <p:spPr>
              <a:xfrm>
                <a:off x="6838801" y="2423532"/>
                <a:ext cx="29302" cy="55603"/>
              </a:xfrm>
              <a:custGeom>
                <a:rect b="b" l="l" r="r" t="t"/>
                <a:pathLst>
                  <a:path extrusionOk="0" h="1186" w="625">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89"/>
              <p:cNvSpPr/>
              <p:nvPr/>
            </p:nvSpPr>
            <p:spPr>
              <a:xfrm>
                <a:off x="6711562" y="2357522"/>
                <a:ext cx="480264" cy="145617"/>
              </a:xfrm>
              <a:custGeom>
                <a:rect b="b" l="l" r="r" t="t"/>
                <a:pathLst>
                  <a:path extrusionOk="0" h="3106" w="10244">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89"/>
              <p:cNvSpPr/>
              <p:nvPr/>
            </p:nvSpPr>
            <p:spPr>
              <a:xfrm>
                <a:off x="7009688" y="1575475"/>
                <a:ext cx="203236" cy="446743"/>
              </a:xfrm>
              <a:custGeom>
                <a:rect b="b" l="l" r="r" t="t"/>
                <a:pathLst>
                  <a:path extrusionOk="0" h="9529" w="4335">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89"/>
              <p:cNvSpPr/>
              <p:nvPr/>
            </p:nvSpPr>
            <p:spPr>
              <a:xfrm>
                <a:off x="7106500" y="1766943"/>
                <a:ext cx="96390" cy="22597"/>
              </a:xfrm>
              <a:custGeom>
                <a:rect b="b" l="l" r="r" t="t"/>
                <a:pathLst>
                  <a:path extrusionOk="0" h="482" w="2056">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89"/>
              <p:cNvSpPr/>
              <p:nvPr/>
            </p:nvSpPr>
            <p:spPr>
              <a:xfrm>
                <a:off x="7105094" y="1807074"/>
                <a:ext cx="29630" cy="161229"/>
              </a:xfrm>
              <a:custGeom>
                <a:rect b="b" l="l" r="r" t="t"/>
                <a:pathLst>
                  <a:path extrusionOk="0" h="3439" w="632">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89"/>
              <p:cNvSpPr/>
              <p:nvPr/>
            </p:nvSpPr>
            <p:spPr>
              <a:xfrm>
                <a:off x="7094686" y="1777492"/>
                <a:ext cx="9517" cy="187014"/>
              </a:xfrm>
              <a:custGeom>
                <a:rect b="b" l="l" r="r" t="t"/>
                <a:pathLst>
                  <a:path extrusionOk="0" h="3989" w="203">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89"/>
              <p:cNvSpPr/>
              <p:nvPr/>
            </p:nvSpPr>
            <p:spPr>
              <a:xfrm>
                <a:off x="7148413" y="1626717"/>
                <a:ext cx="245946" cy="471075"/>
              </a:xfrm>
              <a:custGeom>
                <a:rect b="b" l="l" r="r" t="t"/>
                <a:pathLst>
                  <a:path extrusionOk="0" h="10048" w="5246">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89"/>
              <p:cNvSpPr/>
              <p:nvPr/>
            </p:nvSpPr>
            <p:spPr>
              <a:xfrm>
                <a:off x="7118174" y="1842283"/>
                <a:ext cx="101923" cy="238304"/>
              </a:xfrm>
              <a:custGeom>
                <a:rect b="b" l="l" r="r" t="t"/>
                <a:pathLst>
                  <a:path extrusionOk="0" h="5083" w="2174">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89"/>
              <p:cNvSpPr/>
              <p:nvPr/>
            </p:nvSpPr>
            <p:spPr>
              <a:xfrm>
                <a:off x="7179684" y="1815748"/>
                <a:ext cx="24051" cy="61604"/>
              </a:xfrm>
              <a:custGeom>
                <a:rect b="b" l="l" r="r" t="t"/>
                <a:pathLst>
                  <a:path extrusionOk="0" h="1314" w="513">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89"/>
              <p:cNvSpPr/>
              <p:nvPr/>
            </p:nvSpPr>
            <p:spPr>
              <a:xfrm>
                <a:off x="7118174" y="1842283"/>
                <a:ext cx="87436" cy="197985"/>
              </a:xfrm>
              <a:custGeom>
                <a:rect b="b" l="l" r="r" t="t"/>
                <a:pathLst>
                  <a:path extrusionOk="0" h="4223" w="1865">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89"/>
              <p:cNvSpPr/>
              <p:nvPr/>
            </p:nvSpPr>
            <p:spPr>
              <a:xfrm>
                <a:off x="7294593" y="1382647"/>
                <a:ext cx="209705" cy="281295"/>
              </a:xfrm>
              <a:custGeom>
                <a:rect b="b" l="l" r="r" t="t"/>
                <a:pathLst>
                  <a:path extrusionOk="0" h="6000" w="4473">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89"/>
              <p:cNvSpPr/>
              <p:nvPr/>
            </p:nvSpPr>
            <p:spPr>
              <a:xfrm>
                <a:off x="7277387" y="1376552"/>
                <a:ext cx="103423" cy="244539"/>
              </a:xfrm>
              <a:custGeom>
                <a:rect b="b" l="l" r="r" t="t"/>
                <a:pathLst>
                  <a:path extrusionOk="0" h="5216" w="2206">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89"/>
              <p:cNvSpPr/>
              <p:nvPr/>
            </p:nvSpPr>
            <p:spPr>
              <a:xfrm>
                <a:off x="7406595" y="1432390"/>
                <a:ext cx="35631" cy="40038"/>
              </a:xfrm>
              <a:custGeom>
                <a:rect b="b" l="l" r="r" t="t"/>
                <a:pathLst>
                  <a:path extrusionOk="0" h="854" w="76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89"/>
              <p:cNvSpPr/>
              <p:nvPr/>
            </p:nvSpPr>
            <p:spPr>
              <a:xfrm>
                <a:off x="7410768" y="1436046"/>
                <a:ext cx="27286" cy="32724"/>
              </a:xfrm>
              <a:custGeom>
                <a:rect b="b" l="l" r="r" t="t"/>
                <a:pathLst>
                  <a:path extrusionOk="0" h="698" w="582">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89"/>
              <p:cNvSpPr/>
              <p:nvPr/>
            </p:nvSpPr>
            <p:spPr>
              <a:xfrm>
                <a:off x="7342038" y="1397321"/>
                <a:ext cx="23347" cy="52837"/>
              </a:xfrm>
              <a:custGeom>
                <a:rect b="b" l="l" r="r" t="t"/>
                <a:pathLst>
                  <a:path extrusionOk="0" h="1127" w="498">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89"/>
              <p:cNvSpPr/>
              <p:nvPr/>
            </p:nvSpPr>
            <p:spPr>
              <a:xfrm>
                <a:off x="7395015" y="1498822"/>
                <a:ext cx="85420" cy="59259"/>
              </a:xfrm>
              <a:custGeom>
                <a:rect b="b" l="l" r="r" t="t"/>
                <a:pathLst>
                  <a:path extrusionOk="0" h="1264" w="1822">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89"/>
              <p:cNvSpPr/>
              <p:nvPr/>
            </p:nvSpPr>
            <p:spPr>
              <a:xfrm>
                <a:off x="7383904" y="1529811"/>
                <a:ext cx="85420" cy="59213"/>
              </a:xfrm>
              <a:custGeom>
                <a:rect b="b" l="l" r="r" t="t"/>
                <a:pathLst>
                  <a:path extrusionOk="0" h="1263" w="1822">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89"/>
              <p:cNvSpPr/>
              <p:nvPr/>
            </p:nvSpPr>
            <p:spPr>
              <a:xfrm>
                <a:off x="7372793" y="1560707"/>
                <a:ext cx="85326" cy="58134"/>
              </a:xfrm>
              <a:custGeom>
                <a:rect b="b" l="l" r="r" t="t"/>
                <a:pathLst>
                  <a:path extrusionOk="0" h="1240" w="182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89"/>
              <p:cNvSpPr/>
              <p:nvPr/>
            </p:nvSpPr>
            <p:spPr>
              <a:xfrm>
                <a:off x="7367870" y="1590571"/>
                <a:ext cx="80450" cy="58181"/>
              </a:xfrm>
              <a:custGeom>
                <a:rect b="b" l="l" r="r" t="t"/>
                <a:pathLst>
                  <a:path extrusionOk="0" h="1241" w="1716">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89"/>
              <p:cNvSpPr/>
              <p:nvPr/>
            </p:nvSpPr>
            <p:spPr>
              <a:xfrm>
                <a:off x="6721361" y="1361363"/>
                <a:ext cx="157525" cy="153868"/>
              </a:xfrm>
              <a:custGeom>
                <a:rect b="b" l="l" r="r" t="t"/>
                <a:pathLst>
                  <a:path extrusionOk="0" h="3282" w="336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89"/>
              <p:cNvSpPr/>
              <p:nvPr/>
            </p:nvSpPr>
            <p:spPr>
              <a:xfrm>
                <a:off x="6896936" y="1195164"/>
                <a:ext cx="47820" cy="206611"/>
              </a:xfrm>
              <a:custGeom>
                <a:rect b="b" l="l" r="r" t="t"/>
                <a:pathLst>
                  <a:path extrusionOk="0" h="4407" w="102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89"/>
              <p:cNvSpPr/>
              <p:nvPr/>
            </p:nvSpPr>
            <p:spPr>
              <a:xfrm>
                <a:off x="6911985" y="1432155"/>
                <a:ext cx="15893" cy="51383"/>
              </a:xfrm>
              <a:custGeom>
                <a:rect b="b" l="l" r="r" t="t"/>
                <a:pathLst>
                  <a:path extrusionOk="0" h="1096" w="339">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89"/>
              <p:cNvSpPr/>
              <p:nvPr/>
            </p:nvSpPr>
            <p:spPr>
              <a:xfrm>
                <a:off x="6930879" y="1220059"/>
                <a:ext cx="13737" cy="39288"/>
              </a:xfrm>
              <a:custGeom>
                <a:rect b="b" l="l" r="r" t="t"/>
                <a:pathLst>
                  <a:path extrusionOk="0" h="838" w="293">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89"/>
              <p:cNvSpPr/>
              <p:nvPr/>
            </p:nvSpPr>
            <p:spPr>
              <a:xfrm>
                <a:off x="6842927" y="1233889"/>
                <a:ext cx="15987" cy="38678"/>
              </a:xfrm>
              <a:custGeom>
                <a:rect b="b" l="l" r="r" t="t"/>
                <a:pathLst>
                  <a:path extrusionOk="0" h="825" w="341">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89"/>
              <p:cNvSpPr/>
              <p:nvPr/>
            </p:nvSpPr>
            <p:spPr>
              <a:xfrm>
                <a:off x="6908000" y="1192820"/>
                <a:ext cx="55415" cy="25035"/>
              </a:xfrm>
              <a:custGeom>
                <a:rect b="b" l="l" r="r" t="t"/>
                <a:pathLst>
                  <a:path extrusionOk="0" h="534" w="1182">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89"/>
              <p:cNvSpPr/>
              <p:nvPr/>
            </p:nvSpPr>
            <p:spPr>
              <a:xfrm>
                <a:off x="6804483" y="1188366"/>
                <a:ext cx="68402" cy="55274"/>
              </a:xfrm>
              <a:custGeom>
                <a:rect b="b" l="l" r="r" t="t"/>
                <a:pathLst>
                  <a:path extrusionOk="0" h="1179" w="1459">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89"/>
              <p:cNvSpPr/>
              <p:nvPr/>
            </p:nvSpPr>
            <p:spPr>
              <a:xfrm>
                <a:off x="6714141" y="1162253"/>
                <a:ext cx="248712" cy="154900"/>
              </a:xfrm>
              <a:custGeom>
                <a:rect b="b" l="l" r="r" t="t"/>
                <a:pathLst>
                  <a:path extrusionOk="0" h="3304" w="5305">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89"/>
              <p:cNvSpPr/>
              <p:nvPr/>
            </p:nvSpPr>
            <p:spPr>
              <a:xfrm>
                <a:off x="7251508" y="3088373"/>
                <a:ext cx="158744" cy="203564"/>
              </a:xfrm>
              <a:custGeom>
                <a:rect b="b" l="l" r="r" t="t"/>
                <a:pathLst>
                  <a:path extrusionOk="0" h="4342" w="3386">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89"/>
              <p:cNvSpPr/>
              <p:nvPr/>
            </p:nvSpPr>
            <p:spPr>
              <a:xfrm>
                <a:off x="6618079" y="1015088"/>
                <a:ext cx="56962" cy="82560"/>
              </a:xfrm>
              <a:custGeom>
                <a:rect b="b" l="l" r="r" t="t"/>
                <a:pathLst>
                  <a:path extrusionOk="0" h="1761" w="1215">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89"/>
              <p:cNvSpPr/>
              <p:nvPr/>
            </p:nvSpPr>
            <p:spPr>
              <a:xfrm>
                <a:off x="6714235" y="1072566"/>
                <a:ext cx="271778" cy="236991"/>
              </a:xfrm>
              <a:custGeom>
                <a:rect b="b" l="l" r="r" t="t"/>
                <a:pathLst>
                  <a:path extrusionOk="0" h="5055" w="5797">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89"/>
              <p:cNvSpPr/>
              <p:nvPr/>
            </p:nvSpPr>
            <p:spPr>
              <a:xfrm>
                <a:off x="6868197" y="1411199"/>
                <a:ext cx="63526" cy="11486"/>
              </a:xfrm>
              <a:custGeom>
                <a:rect b="b" l="l" r="r" t="t"/>
                <a:pathLst>
                  <a:path extrusionOk="0" h="245" w="1355">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89"/>
              <p:cNvSpPr/>
              <p:nvPr/>
            </p:nvSpPr>
            <p:spPr>
              <a:xfrm>
                <a:off x="7204647" y="4585097"/>
                <a:ext cx="347634" cy="22035"/>
              </a:xfrm>
              <a:custGeom>
                <a:rect b="b" l="l" r="r" t="t"/>
                <a:pathLst>
                  <a:path extrusionOk="0" h="470" w="7415">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89"/>
              <p:cNvSpPr/>
              <p:nvPr/>
            </p:nvSpPr>
            <p:spPr>
              <a:xfrm>
                <a:off x="6939833" y="2366851"/>
                <a:ext cx="175950" cy="7407"/>
              </a:xfrm>
              <a:custGeom>
                <a:rect b="b" l="l" r="r" t="t"/>
                <a:pathLst>
                  <a:path extrusionOk="0" h="158" w="3753">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89"/>
              <p:cNvSpPr/>
              <p:nvPr/>
            </p:nvSpPr>
            <p:spPr>
              <a:xfrm>
                <a:off x="6856851" y="2178524"/>
                <a:ext cx="8439" cy="206189"/>
              </a:xfrm>
              <a:custGeom>
                <a:rect b="b" l="l" r="r" t="t"/>
                <a:pathLst>
                  <a:path extrusionOk="0" h="4398" w="18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89"/>
              <p:cNvSpPr/>
              <p:nvPr/>
            </p:nvSpPr>
            <p:spPr>
              <a:xfrm>
                <a:off x="6744333" y="2004684"/>
                <a:ext cx="100891" cy="380030"/>
              </a:xfrm>
              <a:custGeom>
                <a:rect b="b" l="l" r="r" t="t"/>
                <a:pathLst>
                  <a:path extrusionOk="0" h="8106" w="2152">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89"/>
              <p:cNvSpPr/>
              <p:nvPr/>
            </p:nvSpPr>
            <p:spPr>
              <a:xfrm>
                <a:off x="7160697" y="3298782"/>
                <a:ext cx="55040" cy="345149"/>
              </a:xfrm>
              <a:custGeom>
                <a:rect b="b" l="l" r="r" t="t"/>
                <a:pathLst>
                  <a:path extrusionOk="0" h="7362" w="1174">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89"/>
              <p:cNvSpPr/>
              <p:nvPr/>
            </p:nvSpPr>
            <p:spPr>
              <a:xfrm>
                <a:off x="6819439" y="1554893"/>
                <a:ext cx="137881" cy="171965"/>
              </a:xfrm>
              <a:custGeom>
                <a:rect b="b" l="l" r="r" t="t"/>
                <a:pathLst>
                  <a:path extrusionOk="0" h="3668" w="2941">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89"/>
              <p:cNvSpPr/>
              <p:nvPr/>
            </p:nvSpPr>
            <p:spPr>
              <a:xfrm>
                <a:off x="6886950" y="1725358"/>
                <a:ext cx="176794" cy="648573"/>
              </a:xfrm>
              <a:custGeom>
                <a:rect b="b" l="l" r="r" t="t"/>
                <a:pathLst>
                  <a:path extrusionOk="0" h="13834" w="3771">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89"/>
              <p:cNvSpPr/>
              <p:nvPr/>
            </p:nvSpPr>
            <p:spPr>
              <a:xfrm>
                <a:off x="6667915" y="1493665"/>
                <a:ext cx="153868" cy="142710"/>
              </a:xfrm>
              <a:custGeom>
                <a:rect b="b" l="l" r="r" t="t"/>
                <a:pathLst>
                  <a:path extrusionOk="0" h="3044" w="3282">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89"/>
              <p:cNvSpPr/>
              <p:nvPr/>
            </p:nvSpPr>
            <p:spPr>
              <a:xfrm>
                <a:off x="6663883" y="1555315"/>
                <a:ext cx="152603" cy="98875"/>
              </a:xfrm>
              <a:custGeom>
                <a:rect b="b" l="l" r="r" t="t"/>
                <a:pathLst>
                  <a:path extrusionOk="0" h="2109" w="3255">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89"/>
              <p:cNvSpPr/>
              <p:nvPr/>
            </p:nvSpPr>
            <p:spPr>
              <a:xfrm>
                <a:off x="6611796" y="1067081"/>
                <a:ext cx="298735" cy="353588"/>
              </a:xfrm>
              <a:custGeom>
                <a:rect b="b" l="l" r="r" t="t"/>
                <a:pathLst>
                  <a:path extrusionOk="0" h="7542" w="6372">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89"/>
              <p:cNvSpPr/>
              <p:nvPr/>
            </p:nvSpPr>
            <p:spPr>
              <a:xfrm>
                <a:off x="7008797" y="1575850"/>
                <a:ext cx="96015" cy="500611"/>
              </a:xfrm>
              <a:custGeom>
                <a:rect b="b" l="l" r="r" t="t"/>
                <a:pathLst>
                  <a:path extrusionOk="0" h="10678" w="2048">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89"/>
              <p:cNvSpPr/>
              <p:nvPr/>
            </p:nvSpPr>
            <p:spPr>
              <a:xfrm>
                <a:off x="6539410" y="1603979"/>
                <a:ext cx="113503" cy="430616"/>
              </a:xfrm>
              <a:custGeom>
                <a:rect b="b" l="l" r="r" t="t"/>
                <a:pathLst>
                  <a:path extrusionOk="0" h="9185" w="2421">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89"/>
              <p:cNvSpPr/>
              <p:nvPr/>
            </p:nvSpPr>
            <p:spPr>
              <a:xfrm>
                <a:off x="6380572" y="1598588"/>
                <a:ext cx="153353" cy="447259"/>
              </a:xfrm>
              <a:custGeom>
                <a:rect b="b" l="l" r="r" t="t"/>
                <a:pathLst>
                  <a:path extrusionOk="0" h="9540" w="327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89"/>
              <p:cNvSpPr/>
              <p:nvPr/>
            </p:nvSpPr>
            <p:spPr>
              <a:xfrm>
                <a:off x="6477384" y="1736094"/>
                <a:ext cx="20253" cy="279795"/>
              </a:xfrm>
              <a:custGeom>
                <a:rect b="b" l="l" r="r" t="t"/>
                <a:pathLst>
                  <a:path extrusionOk="0" h="5968" w="432">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89"/>
              <p:cNvSpPr/>
              <p:nvPr/>
            </p:nvSpPr>
            <p:spPr>
              <a:xfrm>
                <a:off x="6426142" y="1670224"/>
                <a:ext cx="56728" cy="351056"/>
              </a:xfrm>
              <a:custGeom>
                <a:rect b="b" l="l" r="r" t="t"/>
                <a:pathLst>
                  <a:path extrusionOk="0" h="7488" w="121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9"/>
              <p:cNvSpPr/>
              <p:nvPr/>
            </p:nvSpPr>
            <p:spPr>
              <a:xfrm>
                <a:off x="6637066" y="2206138"/>
                <a:ext cx="72387" cy="165167"/>
              </a:xfrm>
              <a:custGeom>
                <a:rect b="b" l="l" r="r" t="t"/>
                <a:pathLst>
                  <a:path extrusionOk="0" h="3523" w="1544">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89"/>
              <p:cNvSpPr/>
              <p:nvPr/>
            </p:nvSpPr>
            <p:spPr>
              <a:xfrm>
                <a:off x="7306782" y="1626717"/>
                <a:ext cx="87577" cy="40975"/>
              </a:xfrm>
              <a:custGeom>
                <a:rect b="b" l="l" r="r" t="t"/>
                <a:pathLst>
                  <a:path extrusionOk="0" h="874" w="1868">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89"/>
              <p:cNvSpPr/>
              <p:nvPr/>
            </p:nvSpPr>
            <p:spPr>
              <a:xfrm>
                <a:off x="6389104" y="1013447"/>
                <a:ext cx="1331651" cy="3595278"/>
              </a:xfrm>
              <a:custGeom>
                <a:rect b="b" l="l" r="r" t="t"/>
                <a:pathLst>
                  <a:path extrusionOk="0" h="76687" w="28404">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89"/>
            <p:cNvGrpSpPr/>
            <p:nvPr/>
          </p:nvGrpSpPr>
          <p:grpSpPr>
            <a:xfrm>
              <a:off x="4825898" y="1492688"/>
              <a:ext cx="1147199" cy="637372"/>
              <a:chOff x="315275" y="3124950"/>
              <a:chExt cx="658175" cy="365675"/>
            </a:xfrm>
          </p:grpSpPr>
          <p:sp>
            <p:nvSpPr>
              <p:cNvPr id="1262" name="Google Shape;1262;p89"/>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9"/>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89"/>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89"/>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89"/>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89"/>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89"/>
            <p:cNvGrpSpPr/>
            <p:nvPr/>
          </p:nvGrpSpPr>
          <p:grpSpPr>
            <a:xfrm>
              <a:off x="7112551" y="535097"/>
              <a:ext cx="1397100" cy="760518"/>
              <a:chOff x="238125" y="2409350"/>
              <a:chExt cx="760575" cy="414000"/>
            </a:xfrm>
          </p:grpSpPr>
          <p:sp>
            <p:nvSpPr>
              <p:cNvPr id="1269" name="Google Shape;1269;p89"/>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89"/>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89"/>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89"/>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89"/>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89"/>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89"/>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89"/>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89"/>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89"/>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89"/>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89"/>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81" name="Google Shape;1281;p89"/>
          <p:cNvSpPr txBox="1"/>
          <p:nvPr/>
        </p:nvSpPr>
        <p:spPr>
          <a:xfrm>
            <a:off x="625650" y="3006900"/>
            <a:ext cx="3837900" cy="13914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Golos Text"/>
              <a:ea typeface="Golos Text"/>
              <a:cs typeface="Golos Text"/>
              <a:sym typeface="Golos Text"/>
            </a:endParaRPr>
          </a:p>
        </p:txBody>
      </p:sp>
      <p:grpSp>
        <p:nvGrpSpPr>
          <p:cNvPr id="1282" name="Google Shape;1282;p89"/>
          <p:cNvGrpSpPr/>
          <p:nvPr/>
        </p:nvGrpSpPr>
        <p:grpSpPr>
          <a:xfrm>
            <a:off x="68622" y="3337247"/>
            <a:ext cx="2606366" cy="1793059"/>
            <a:chOff x="4388650" y="2224200"/>
            <a:chExt cx="1707525" cy="1174775"/>
          </a:xfrm>
        </p:grpSpPr>
        <p:sp>
          <p:nvSpPr>
            <p:cNvPr id="1283" name="Google Shape;1283;p89"/>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89"/>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89"/>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89"/>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89"/>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89"/>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89"/>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89"/>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89"/>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89"/>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89"/>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89"/>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89"/>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89"/>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89"/>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89"/>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89"/>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89"/>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89"/>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89"/>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89"/>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89"/>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89"/>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89"/>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89"/>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89"/>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9"/>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89"/>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89"/>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89"/>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89"/>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89"/>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89"/>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89"/>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89"/>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9"/>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89"/>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89"/>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89"/>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89"/>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89"/>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89"/>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89"/>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89"/>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89"/>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89"/>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89"/>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89"/>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89"/>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89"/>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89"/>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89"/>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89"/>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89"/>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89"/>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89"/>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89"/>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89"/>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89"/>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89"/>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89"/>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89"/>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89"/>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89"/>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89"/>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27"/>
          <p:cNvSpPr txBox="1"/>
          <p:nvPr>
            <p:ph type="title"/>
          </p:nvPr>
        </p:nvSpPr>
        <p:spPr>
          <a:xfrm>
            <a:off x="0" y="614400"/>
            <a:ext cx="9144000" cy="74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Manrope"/>
                <a:ea typeface="Manrope"/>
                <a:cs typeface="Manrope"/>
                <a:sym typeface="Manrope"/>
              </a:rPr>
              <a:t>TÀI LIỆU THAM KHẢO</a:t>
            </a:r>
            <a:endParaRPr b="1">
              <a:latin typeface="Manrope"/>
              <a:ea typeface="Manrope"/>
              <a:cs typeface="Manrope"/>
              <a:sym typeface="Manrope"/>
            </a:endParaRPr>
          </a:p>
        </p:txBody>
      </p:sp>
      <p:sp>
        <p:nvSpPr>
          <p:cNvPr id="449" name="Google Shape;449;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50" name="Google Shape;450;p27"/>
          <p:cNvSpPr txBox="1"/>
          <p:nvPr>
            <p:ph idx="1" type="body"/>
          </p:nvPr>
        </p:nvSpPr>
        <p:spPr>
          <a:xfrm>
            <a:off x="315300" y="1299400"/>
            <a:ext cx="8513400" cy="37458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Font typeface="Manrope"/>
              <a:buAutoNum type="arabicPeriod"/>
            </a:pPr>
            <a:r>
              <a:rPr b="1" lang="en" sz="1700">
                <a:solidFill>
                  <a:schemeClr val="accent1"/>
                </a:solidFill>
                <a:latin typeface="Manrope"/>
                <a:ea typeface="Manrope"/>
                <a:cs typeface="Manrope"/>
                <a:sym typeface="Manrope"/>
              </a:rPr>
              <a:t>A Common-Sense Guide to Data Structures and </a:t>
            </a:r>
            <a:r>
              <a:rPr b="1" lang="en" sz="1700">
                <a:solidFill>
                  <a:schemeClr val="accent1"/>
                </a:solidFill>
                <a:latin typeface="Manrope"/>
                <a:ea typeface="Manrope"/>
                <a:cs typeface="Manrope"/>
                <a:sym typeface="Manrope"/>
              </a:rPr>
              <a:t>Algorithms</a:t>
            </a:r>
            <a:r>
              <a:rPr b="1" lang="en" sz="1700">
                <a:latin typeface="Manrope"/>
                <a:ea typeface="Manrope"/>
                <a:cs typeface="Manrope"/>
                <a:sym typeface="Manrope"/>
              </a:rPr>
              <a:t> - Jay Wengrow</a:t>
            </a:r>
            <a:endParaRPr b="1" sz="1700">
              <a:latin typeface="Manrope"/>
              <a:ea typeface="Manrope"/>
              <a:cs typeface="Manrope"/>
              <a:sym typeface="Manrope"/>
            </a:endParaRPr>
          </a:p>
          <a:p>
            <a:pPr indent="0" lvl="0" marL="457200" rtl="0" algn="l">
              <a:spcBef>
                <a:spcPts val="1000"/>
              </a:spcBef>
              <a:spcAft>
                <a:spcPts val="0"/>
              </a:spcAft>
              <a:buNone/>
            </a:pPr>
            <a:r>
              <a:rPr lang="en" sz="1700">
                <a:latin typeface="Manrope"/>
                <a:ea typeface="Manrope"/>
                <a:cs typeface="Manrope"/>
                <a:sym typeface="Manrope"/>
              </a:rPr>
              <a:t>(bản pdf của sách có trên hệ thống sakai)</a:t>
            </a:r>
            <a:endParaRPr sz="1700">
              <a:latin typeface="Manrope"/>
              <a:ea typeface="Manrope"/>
              <a:cs typeface="Manrope"/>
              <a:sym typeface="Manrope"/>
            </a:endParaRPr>
          </a:p>
          <a:p>
            <a:pPr indent="-336550" lvl="0" marL="457200" rtl="0" algn="l">
              <a:spcBef>
                <a:spcPts val="1000"/>
              </a:spcBef>
              <a:spcAft>
                <a:spcPts val="0"/>
              </a:spcAft>
              <a:buSzPts val="1700"/>
              <a:buFont typeface="Manrope"/>
              <a:buAutoNum type="arabicPeriod"/>
            </a:pPr>
            <a:r>
              <a:rPr b="1" lang="en" sz="1700">
                <a:solidFill>
                  <a:schemeClr val="accent1"/>
                </a:solidFill>
                <a:latin typeface="Manrope"/>
                <a:ea typeface="Manrope"/>
                <a:cs typeface="Manrope"/>
                <a:sym typeface="Manrope"/>
              </a:rPr>
              <a:t>Cấu trúc dữ liệu và giải thuật</a:t>
            </a:r>
            <a:r>
              <a:rPr b="1" lang="en" sz="1700">
                <a:latin typeface="Manrope"/>
                <a:ea typeface="Manrope"/>
                <a:cs typeface="Manrope"/>
                <a:sym typeface="Manrope"/>
              </a:rPr>
              <a:t> - Phạm Thế Bảo</a:t>
            </a:r>
            <a:endParaRPr b="1" sz="1700">
              <a:latin typeface="Manrope"/>
              <a:ea typeface="Manrope"/>
              <a:cs typeface="Manrope"/>
              <a:sym typeface="Manrope"/>
            </a:endParaRPr>
          </a:p>
          <a:p>
            <a:pPr indent="0" lvl="0" marL="457200" rtl="0" algn="l">
              <a:spcBef>
                <a:spcPts val="1000"/>
              </a:spcBef>
              <a:spcAft>
                <a:spcPts val="0"/>
              </a:spcAft>
              <a:buNone/>
            </a:pPr>
            <a:r>
              <a:rPr lang="en" sz="1700">
                <a:latin typeface="Manrope"/>
                <a:ea typeface="Manrope"/>
                <a:cs typeface="Manrope"/>
                <a:sym typeface="Manrope"/>
              </a:rPr>
              <a:t>(sách có bán tại quầy giáo trình)</a:t>
            </a:r>
            <a:endParaRPr sz="1700">
              <a:latin typeface="Manrope"/>
              <a:ea typeface="Manrope"/>
              <a:cs typeface="Manrope"/>
              <a:sym typeface="Manrope"/>
            </a:endParaRPr>
          </a:p>
          <a:p>
            <a:pPr indent="-336550" lvl="0" marL="457200" rtl="0" algn="l">
              <a:spcBef>
                <a:spcPts val="1000"/>
              </a:spcBef>
              <a:spcAft>
                <a:spcPts val="0"/>
              </a:spcAft>
              <a:buSzPts val="1700"/>
              <a:buFont typeface="Manrope"/>
              <a:buAutoNum type="arabicPeriod"/>
            </a:pPr>
            <a:r>
              <a:rPr b="1" lang="en" sz="1700" u="sng">
                <a:solidFill>
                  <a:schemeClr val="hlink"/>
                </a:solidFill>
                <a:latin typeface="Manrope"/>
                <a:ea typeface="Manrope"/>
                <a:cs typeface="Manrope"/>
                <a:sym typeface="Manrope"/>
                <a:hlinkClick r:id="rId3"/>
              </a:rPr>
              <a:t>In03 - Con trỏ</a:t>
            </a:r>
            <a:r>
              <a:rPr b="1" lang="en" sz="1700">
                <a:latin typeface="Manrope"/>
                <a:ea typeface="Manrope"/>
                <a:cs typeface="Manrope"/>
                <a:sym typeface="Manrope"/>
              </a:rPr>
              <a:t> </a:t>
            </a:r>
            <a:r>
              <a:rPr lang="en" sz="1700">
                <a:solidFill>
                  <a:schemeClr val="accent1"/>
                </a:solidFill>
                <a:latin typeface="Manrope"/>
                <a:ea typeface="Manrope"/>
                <a:cs typeface="Manrope"/>
                <a:sym typeface="Manrope"/>
              </a:rPr>
              <a:t>và</a:t>
            </a:r>
            <a:r>
              <a:rPr lang="en" sz="1700">
                <a:latin typeface="Manrope"/>
                <a:ea typeface="Manrope"/>
                <a:cs typeface="Manrope"/>
                <a:sym typeface="Manrope"/>
              </a:rPr>
              <a:t> </a:t>
            </a:r>
            <a:r>
              <a:rPr b="1" lang="en" sz="1700" u="sng">
                <a:solidFill>
                  <a:schemeClr val="hlink"/>
                </a:solidFill>
                <a:latin typeface="Manrope"/>
                <a:ea typeface="Manrope"/>
                <a:cs typeface="Manrope"/>
                <a:sym typeface="Manrope"/>
                <a:hlinkClick r:id="rId4"/>
              </a:rPr>
              <a:t>In04 - Mảng &amp; Chuỗi</a:t>
            </a:r>
            <a:r>
              <a:rPr lang="en" sz="1700">
                <a:solidFill>
                  <a:schemeClr val="accent1"/>
                </a:solidFill>
                <a:latin typeface="Manrope"/>
                <a:ea typeface="Manrope"/>
                <a:cs typeface="Manrope"/>
                <a:sym typeface="Manrope"/>
              </a:rPr>
              <a:t>  và </a:t>
            </a:r>
            <a:r>
              <a:rPr b="1" lang="en" sz="1700" u="sng">
                <a:solidFill>
                  <a:schemeClr val="hlink"/>
                </a:solidFill>
                <a:latin typeface="Manrope"/>
                <a:ea typeface="Manrope"/>
                <a:cs typeface="Manrope"/>
                <a:sym typeface="Manrope"/>
                <a:hlinkClick r:id="rId5"/>
              </a:rPr>
              <a:t>In05 - Hàm</a:t>
            </a:r>
            <a:r>
              <a:rPr b="1" lang="en" sz="1700">
                <a:latin typeface="Manrope"/>
                <a:ea typeface="Manrope"/>
                <a:cs typeface="Manrope"/>
                <a:sym typeface="Manrope"/>
              </a:rPr>
              <a:t> </a:t>
            </a:r>
            <a:endParaRPr b="1" sz="1700">
              <a:latin typeface="Manrope"/>
              <a:ea typeface="Manrope"/>
              <a:cs typeface="Manrope"/>
              <a:sym typeface="Manrope"/>
            </a:endParaRPr>
          </a:p>
          <a:p>
            <a:pPr indent="0" lvl="0" marL="457200" rtl="0" algn="l">
              <a:spcBef>
                <a:spcPts val="1000"/>
              </a:spcBef>
              <a:spcAft>
                <a:spcPts val="1000"/>
              </a:spcAft>
              <a:buNone/>
            </a:pPr>
            <a:r>
              <a:rPr lang="en" sz="1700">
                <a:latin typeface="Manrope"/>
                <a:ea typeface="Manrope"/>
                <a:cs typeface="Manrope"/>
                <a:sym typeface="Manrope"/>
              </a:rPr>
              <a:t>(Tài liệu Cơ sở lập trình - học kỳ 2 năm 2023)</a:t>
            </a:r>
            <a:endParaRPr sz="1700">
              <a:latin typeface="Manrope"/>
              <a:ea typeface="Manrope"/>
              <a:cs typeface="Manrope"/>
              <a:sym typeface="Manrope"/>
            </a:endParaRPr>
          </a:p>
        </p:txBody>
      </p:sp>
      <p:sp>
        <p:nvSpPr>
          <p:cNvPr id="451" name="Google Shape;451;p27"/>
          <p:cNvSpPr/>
          <p:nvPr/>
        </p:nvSpPr>
        <p:spPr>
          <a:xfrm>
            <a:off x="-2018725" y="228600"/>
            <a:ext cx="363600" cy="462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highlight>
                  <a:srgbClr val="00FF00"/>
                </a:highlight>
              </a:rPr>
              <a:t>v</a:t>
            </a:r>
            <a:endParaRPr>
              <a:highlight>
                <a:srgbClr val="00FF00"/>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28"/>
          <p:cNvSpPr txBox="1"/>
          <p:nvPr>
            <p:ph type="title"/>
          </p:nvPr>
        </p:nvSpPr>
        <p:spPr>
          <a:xfrm>
            <a:off x="0" y="-21703"/>
            <a:ext cx="66888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chemeClr val="accent3"/>
                </a:solidFill>
                <a:latin typeface="Manrope"/>
                <a:ea typeface="Manrope"/>
                <a:cs typeface="Manrope"/>
                <a:sym typeface="Manrope"/>
              </a:rPr>
              <a:t>Một số nội dung được học trong môn</a:t>
            </a:r>
            <a:endParaRPr b="1" sz="2700">
              <a:solidFill>
                <a:schemeClr val="accent3"/>
              </a:solidFill>
              <a:latin typeface="Manrope"/>
              <a:ea typeface="Manrope"/>
              <a:cs typeface="Manrope"/>
              <a:sym typeface="Manrope"/>
            </a:endParaRPr>
          </a:p>
        </p:txBody>
      </p:sp>
      <p:sp>
        <p:nvSpPr>
          <p:cNvPr id="457" name="Google Shape;457;p28"/>
          <p:cNvSpPr txBox="1"/>
          <p:nvPr>
            <p:ph idx="1" type="body"/>
          </p:nvPr>
        </p:nvSpPr>
        <p:spPr>
          <a:xfrm>
            <a:off x="0" y="429559"/>
            <a:ext cx="3389400" cy="474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accent3"/>
                </a:solidFill>
                <a:latin typeface="Manrope Medium"/>
                <a:ea typeface="Manrope Medium"/>
                <a:cs typeface="Manrope Medium"/>
                <a:sym typeface="Manrope Medium"/>
              </a:rPr>
              <a:t>(1)</a:t>
            </a:r>
            <a:r>
              <a:rPr lang="en" sz="1500">
                <a:latin typeface="Manrope Medium"/>
                <a:ea typeface="Manrope Medium"/>
                <a:cs typeface="Manrope Medium"/>
                <a:sym typeface="Manrope Medium"/>
              </a:rPr>
              <a:t> </a:t>
            </a:r>
            <a:r>
              <a:rPr b="1" lang="en" sz="1500">
                <a:latin typeface="Manrope"/>
                <a:ea typeface="Manrope"/>
                <a:cs typeface="Manrope"/>
                <a:sym typeface="Manrope"/>
              </a:rPr>
              <a:t>Tổng quan về Cấu trúc dữ liệu và giải thuật (mảng)</a:t>
            </a:r>
            <a:endParaRPr sz="1500">
              <a:latin typeface="Manrope Medium"/>
              <a:ea typeface="Manrope Medium"/>
              <a:cs typeface="Manrope Medium"/>
              <a:sym typeface="Manrope Medium"/>
            </a:endParaRPr>
          </a:p>
          <a:p>
            <a:pPr indent="-323850" lvl="0" marL="457200" rtl="0" algn="l">
              <a:spcBef>
                <a:spcPts val="1000"/>
              </a:spcBef>
              <a:spcAft>
                <a:spcPts val="0"/>
              </a:spcAft>
              <a:buSzPts val="1500"/>
              <a:buFont typeface="Manrope Medium"/>
              <a:buChar char="●"/>
            </a:pPr>
            <a:r>
              <a:rPr lang="en" sz="1500">
                <a:latin typeface="Manrope Medium"/>
                <a:ea typeface="Manrope Medium"/>
                <a:cs typeface="Manrope Medium"/>
                <a:sym typeface="Manrope Medium"/>
              </a:rPr>
              <a:t>Reading (Đọc)</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Searching (Tìm)</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Insertion (Chèn)</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Deletion (Xóa)</a:t>
            </a:r>
            <a:endParaRPr sz="1500">
              <a:latin typeface="Manrope Medium"/>
              <a:ea typeface="Manrope Medium"/>
              <a:cs typeface="Manrope Medium"/>
              <a:sym typeface="Manrope Medium"/>
            </a:endParaRPr>
          </a:p>
          <a:p>
            <a:pPr indent="0" lvl="0" marL="0" rtl="0" algn="l">
              <a:spcBef>
                <a:spcPts val="1000"/>
              </a:spcBef>
              <a:spcAft>
                <a:spcPts val="0"/>
              </a:spcAft>
              <a:buNone/>
            </a:pPr>
            <a:r>
              <a:rPr lang="en" sz="1500">
                <a:solidFill>
                  <a:schemeClr val="accent3"/>
                </a:solidFill>
                <a:latin typeface="Manrope Medium"/>
                <a:ea typeface="Manrope Medium"/>
                <a:cs typeface="Manrope Medium"/>
                <a:sym typeface="Manrope Medium"/>
              </a:rPr>
              <a:t>(2)</a:t>
            </a:r>
            <a:r>
              <a:rPr lang="en" sz="1500">
                <a:latin typeface="Manrope Medium"/>
                <a:ea typeface="Manrope Medium"/>
                <a:cs typeface="Manrope Medium"/>
                <a:sym typeface="Manrope Medium"/>
              </a:rPr>
              <a:t> </a:t>
            </a:r>
            <a:r>
              <a:rPr b="1" lang="en" sz="1500">
                <a:latin typeface="Manrope"/>
                <a:ea typeface="Manrope"/>
                <a:cs typeface="Manrope"/>
                <a:sym typeface="Manrope"/>
              </a:rPr>
              <a:t>Mảng có thứ tự (Ordered Array)</a:t>
            </a:r>
            <a:endParaRPr b="1" sz="1500">
              <a:latin typeface="Manrope"/>
              <a:ea typeface="Manrope"/>
              <a:cs typeface="Manrope"/>
              <a:sym typeface="Manrope"/>
            </a:endParaRPr>
          </a:p>
          <a:p>
            <a:pPr indent="-323850" lvl="0" marL="457200" rtl="0" algn="l">
              <a:spcBef>
                <a:spcPts val="1000"/>
              </a:spcBef>
              <a:spcAft>
                <a:spcPts val="0"/>
              </a:spcAft>
              <a:buSzPts val="1500"/>
              <a:buFont typeface="Manrope Medium"/>
              <a:buChar char="●"/>
            </a:pPr>
            <a:r>
              <a:rPr lang="en" sz="1500">
                <a:latin typeface="Manrope Medium"/>
                <a:ea typeface="Manrope Medium"/>
                <a:cs typeface="Manrope Medium"/>
                <a:sym typeface="Manrope Medium"/>
              </a:rPr>
              <a:t>Khái niệm</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Search</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Insertion</a:t>
            </a:r>
            <a:endParaRPr sz="1500">
              <a:latin typeface="Manrope Medium"/>
              <a:ea typeface="Manrope Medium"/>
              <a:cs typeface="Manrope Medium"/>
              <a:sym typeface="Manrope Medium"/>
            </a:endParaRPr>
          </a:p>
          <a:p>
            <a:pPr indent="0" lvl="0" marL="0" rtl="0" algn="l">
              <a:spcBef>
                <a:spcPts val="1000"/>
              </a:spcBef>
              <a:spcAft>
                <a:spcPts val="0"/>
              </a:spcAft>
              <a:buNone/>
            </a:pPr>
            <a:r>
              <a:rPr lang="en" sz="1500">
                <a:solidFill>
                  <a:schemeClr val="accent3"/>
                </a:solidFill>
                <a:latin typeface="Manrope Medium"/>
                <a:ea typeface="Manrope Medium"/>
                <a:cs typeface="Manrope Medium"/>
                <a:sym typeface="Manrope Medium"/>
              </a:rPr>
              <a:t>(3)</a:t>
            </a:r>
            <a:r>
              <a:rPr lang="en" sz="1500">
                <a:latin typeface="Manrope Medium"/>
                <a:ea typeface="Manrope Medium"/>
                <a:cs typeface="Manrope Medium"/>
                <a:sym typeface="Manrope Medium"/>
              </a:rPr>
              <a:t> </a:t>
            </a:r>
            <a:r>
              <a:rPr b="1" lang="en" sz="1500">
                <a:latin typeface="Manrope"/>
                <a:ea typeface="Manrope"/>
                <a:cs typeface="Manrope"/>
                <a:sym typeface="Manrope"/>
              </a:rPr>
              <a:t>Tổng quan về Big O</a:t>
            </a:r>
            <a:endParaRPr b="1" sz="1500">
              <a:latin typeface="Manrope"/>
              <a:ea typeface="Manrope"/>
              <a:cs typeface="Manrope"/>
              <a:sym typeface="Manrope"/>
            </a:endParaRPr>
          </a:p>
          <a:p>
            <a:pPr indent="-323850" lvl="0" marL="457200" rtl="0" algn="l">
              <a:spcBef>
                <a:spcPts val="1000"/>
              </a:spcBef>
              <a:spcAft>
                <a:spcPts val="0"/>
              </a:spcAft>
              <a:buSzPts val="1500"/>
              <a:buFont typeface="Manrope Medium"/>
              <a:buChar char="●"/>
            </a:pPr>
            <a:r>
              <a:rPr lang="en" sz="1500">
                <a:latin typeface="Manrope Medium"/>
                <a:ea typeface="Manrope Medium"/>
                <a:cs typeface="Manrope Medium"/>
                <a:sym typeface="Manrope Medium"/>
              </a:rPr>
              <a:t>Đếm số bước của thuật toán (comparison, assignment, shift,...)</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Thống kê.</a:t>
            </a:r>
            <a:endParaRPr sz="1500">
              <a:latin typeface="Manrope Medium"/>
              <a:ea typeface="Manrope Medium"/>
              <a:cs typeface="Manrope Medium"/>
              <a:sym typeface="Manrope Medium"/>
            </a:endParaRPr>
          </a:p>
        </p:txBody>
      </p:sp>
      <p:sp>
        <p:nvSpPr>
          <p:cNvPr id="458" name="Google Shape;458;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59" name="Google Shape;459;p28"/>
          <p:cNvSpPr txBox="1"/>
          <p:nvPr>
            <p:ph idx="1" type="body"/>
          </p:nvPr>
        </p:nvSpPr>
        <p:spPr>
          <a:xfrm>
            <a:off x="3389400" y="592328"/>
            <a:ext cx="2923500" cy="458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accent3"/>
                </a:solidFill>
                <a:latin typeface="Manrope Medium"/>
                <a:ea typeface="Manrope Medium"/>
                <a:cs typeface="Manrope Medium"/>
                <a:sym typeface="Manrope Medium"/>
              </a:rPr>
              <a:t>(4)</a:t>
            </a:r>
            <a:r>
              <a:rPr lang="en" sz="1500">
                <a:latin typeface="Manrope Medium"/>
                <a:ea typeface="Manrope Medium"/>
                <a:cs typeface="Manrope Medium"/>
                <a:sym typeface="Manrope Medium"/>
              </a:rPr>
              <a:t> </a:t>
            </a:r>
            <a:r>
              <a:rPr b="1" lang="en" sz="1500">
                <a:latin typeface="Manrope"/>
                <a:ea typeface="Manrope"/>
                <a:cs typeface="Manrope"/>
                <a:sym typeface="Manrope"/>
              </a:rPr>
              <a:t>Các thuật toán tìm kiếm và  sắp xếp mảng</a:t>
            </a:r>
            <a:endParaRPr b="1" sz="1500">
              <a:latin typeface="Manrope"/>
              <a:ea typeface="Manrope"/>
              <a:cs typeface="Manrope"/>
              <a:sym typeface="Manrope"/>
            </a:endParaRPr>
          </a:p>
          <a:p>
            <a:pPr indent="0" lvl="0" marL="0" rtl="0" algn="l">
              <a:spcBef>
                <a:spcPts val="1000"/>
              </a:spcBef>
              <a:spcAft>
                <a:spcPts val="0"/>
              </a:spcAft>
              <a:buNone/>
            </a:pPr>
            <a:r>
              <a:rPr b="1" lang="en" sz="1500">
                <a:latin typeface="Manrope"/>
                <a:ea typeface="Manrope"/>
                <a:cs typeface="Manrope"/>
                <a:sym typeface="Manrope"/>
              </a:rPr>
              <a:t>Search</a:t>
            </a:r>
            <a:endParaRPr b="1" sz="1500">
              <a:latin typeface="Manrope"/>
              <a:ea typeface="Manrope"/>
              <a:cs typeface="Manrope"/>
              <a:sym typeface="Manrope"/>
            </a:endParaRPr>
          </a:p>
          <a:p>
            <a:pPr indent="-323850" lvl="0" marL="457200" rtl="0" algn="l">
              <a:spcBef>
                <a:spcPts val="1000"/>
              </a:spcBef>
              <a:spcAft>
                <a:spcPts val="0"/>
              </a:spcAft>
              <a:buSzPts val="1500"/>
              <a:buFont typeface="Manrope Medium"/>
              <a:buChar char="●"/>
            </a:pPr>
            <a:r>
              <a:rPr lang="en" sz="1500">
                <a:latin typeface="Manrope Medium"/>
                <a:ea typeface="Manrope Medium"/>
                <a:cs typeface="Manrope Medium"/>
                <a:sym typeface="Manrope Medium"/>
              </a:rPr>
              <a:t>Binary search</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Linear search</a:t>
            </a:r>
            <a:endParaRPr sz="1500">
              <a:latin typeface="Manrope Medium"/>
              <a:ea typeface="Manrope Medium"/>
              <a:cs typeface="Manrope Medium"/>
              <a:sym typeface="Manrope Medium"/>
            </a:endParaRPr>
          </a:p>
          <a:p>
            <a:pPr indent="0" lvl="0" marL="0" rtl="0" algn="l">
              <a:spcBef>
                <a:spcPts val="1000"/>
              </a:spcBef>
              <a:spcAft>
                <a:spcPts val="0"/>
              </a:spcAft>
              <a:buNone/>
            </a:pPr>
            <a:r>
              <a:rPr b="1" lang="en" sz="1500">
                <a:latin typeface="Manrope"/>
                <a:ea typeface="Manrope"/>
                <a:cs typeface="Manrope"/>
                <a:sym typeface="Manrope"/>
              </a:rPr>
              <a:t>Sort</a:t>
            </a:r>
            <a:endParaRPr b="1" sz="1500">
              <a:latin typeface="Manrope"/>
              <a:ea typeface="Manrope"/>
              <a:cs typeface="Manrope"/>
              <a:sym typeface="Manrope"/>
            </a:endParaRPr>
          </a:p>
          <a:p>
            <a:pPr indent="-323850" lvl="0" marL="457200" rtl="0" algn="l">
              <a:spcBef>
                <a:spcPts val="1000"/>
              </a:spcBef>
              <a:spcAft>
                <a:spcPts val="0"/>
              </a:spcAft>
              <a:buSzPts val="1500"/>
              <a:buFont typeface="Manrope Medium"/>
              <a:buChar char="●"/>
            </a:pPr>
            <a:r>
              <a:rPr lang="en" sz="1500">
                <a:latin typeface="Manrope Medium"/>
                <a:ea typeface="Manrope Medium"/>
                <a:cs typeface="Manrope Medium"/>
                <a:sym typeface="Manrope Medium"/>
              </a:rPr>
              <a:t>Bubble sort</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Selection sort</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Insertion sort</a:t>
            </a:r>
            <a:endParaRPr sz="1500">
              <a:latin typeface="Manrope Medium"/>
              <a:ea typeface="Manrope Medium"/>
              <a:cs typeface="Manrope Medium"/>
              <a:sym typeface="Manrope Medium"/>
            </a:endParaRPr>
          </a:p>
          <a:p>
            <a:pPr indent="0" lvl="0" marL="0" rtl="0" algn="l">
              <a:spcBef>
                <a:spcPts val="1000"/>
              </a:spcBef>
              <a:spcAft>
                <a:spcPts val="0"/>
              </a:spcAft>
              <a:buNone/>
            </a:pPr>
            <a:r>
              <a:rPr lang="en" sz="1500">
                <a:solidFill>
                  <a:schemeClr val="accent3"/>
                </a:solidFill>
                <a:latin typeface="Manrope Medium"/>
                <a:ea typeface="Manrope Medium"/>
                <a:cs typeface="Manrope Medium"/>
                <a:sym typeface="Manrope Medium"/>
              </a:rPr>
              <a:t>(5)</a:t>
            </a:r>
            <a:r>
              <a:rPr lang="en" sz="1500">
                <a:latin typeface="Manrope Medium"/>
                <a:ea typeface="Manrope Medium"/>
                <a:cs typeface="Manrope Medium"/>
                <a:sym typeface="Manrope Medium"/>
              </a:rPr>
              <a:t> </a:t>
            </a:r>
            <a:r>
              <a:rPr b="1" lang="en" sz="1500">
                <a:latin typeface="Manrope"/>
                <a:ea typeface="Manrope"/>
                <a:cs typeface="Manrope"/>
                <a:sym typeface="Manrope"/>
              </a:rPr>
              <a:t>Stack và Queue</a:t>
            </a:r>
            <a:endParaRPr b="1" sz="1500">
              <a:latin typeface="Manrope"/>
              <a:ea typeface="Manrope"/>
              <a:cs typeface="Manrope"/>
              <a:sym typeface="Manrope"/>
            </a:endParaRPr>
          </a:p>
          <a:p>
            <a:pPr indent="-323850" lvl="0" marL="457200" rtl="0" algn="l">
              <a:spcBef>
                <a:spcPts val="1000"/>
              </a:spcBef>
              <a:spcAft>
                <a:spcPts val="0"/>
              </a:spcAft>
              <a:buSzPts val="1500"/>
              <a:buFont typeface="Manrope Medium"/>
              <a:buChar char="●"/>
            </a:pPr>
            <a:r>
              <a:rPr lang="en" sz="1500">
                <a:latin typeface="Manrope Medium"/>
                <a:ea typeface="Manrope Medium"/>
                <a:cs typeface="Manrope Medium"/>
                <a:sym typeface="Manrope Medium"/>
              </a:rPr>
              <a:t>Khái niệm</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Bộ hàm cơ bản</a:t>
            </a:r>
            <a:endParaRPr b="1" sz="1500">
              <a:latin typeface="Manrope"/>
              <a:ea typeface="Manrope"/>
              <a:cs typeface="Manrope"/>
              <a:sym typeface="Manrope"/>
            </a:endParaRPr>
          </a:p>
          <a:p>
            <a:pPr indent="0" lvl="0" marL="0" rtl="0" algn="l">
              <a:spcBef>
                <a:spcPts val="1000"/>
              </a:spcBef>
              <a:spcAft>
                <a:spcPts val="0"/>
              </a:spcAft>
              <a:buNone/>
            </a:pPr>
            <a:r>
              <a:t/>
            </a:r>
            <a:endParaRPr b="1" sz="1500">
              <a:latin typeface="Manrope"/>
              <a:ea typeface="Manrope"/>
              <a:cs typeface="Manrope"/>
              <a:sym typeface="Manrope"/>
            </a:endParaRPr>
          </a:p>
          <a:p>
            <a:pPr indent="0" lvl="0" marL="0" rtl="0" algn="l">
              <a:spcBef>
                <a:spcPts val="1000"/>
              </a:spcBef>
              <a:spcAft>
                <a:spcPts val="0"/>
              </a:spcAft>
              <a:buNone/>
            </a:pPr>
            <a:r>
              <a:t/>
            </a:r>
            <a:endParaRPr b="1" sz="1500">
              <a:latin typeface="Manrope"/>
              <a:ea typeface="Manrope"/>
              <a:cs typeface="Manrope"/>
              <a:sym typeface="Manrope"/>
            </a:endParaRPr>
          </a:p>
          <a:p>
            <a:pPr indent="0" lvl="0" marL="0" rtl="0" algn="l">
              <a:spcBef>
                <a:spcPts val="1000"/>
              </a:spcBef>
              <a:spcAft>
                <a:spcPts val="1000"/>
              </a:spcAft>
              <a:buNone/>
            </a:pPr>
            <a:r>
              <a:t/>
            </a:r>
            <a:endParaRPr b="1" sz="1500">
              <a:latin typeface="Manrope"/>
              <a:ea typeface="Manrope"/>
              <a:cs typeface="Manrope"/>
              <a:sym typeface="Manrope"/>
            </a:endParaRPr>
          </a:p>
        </p:txBody>
      </p:sp>
      <p:sp>
        <p:nvSpPr>
          <p:cNvPr id="460" name="Google Shape;460;p28"/>
          <p:cNvSpPr txBox="1"/>
          <p:nvPr>
            <p:ph idx="1" type="body"/>
          </p:nvPr>
        </p:nvSpPr>
        <p:spPr>
          <a:xfrm>
            <a:off x="6181975" y="321050"/>
            <a:ext cx="2923500" cy="482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accent3"/>
                </a:solidFill>
                <a:latin typeface="Manrope Medium"/>
                <a:ea typeface="Manrope Medium"/>
                <a:cs typeface="Manrope Medium"/>
                <a:sym typeface="Manrope Medium"/>
              </a:rPr>
              <a:t>(6)</a:t>
            </a:r>
            <a:r>
              <a:rPr lang="en" sz="1500">
                <a:latin typeface="Manrope Medium"/>
                <a:ea typeface="Manrope Medium"/>
                <a:cs typeface="Manrope Medium"/>
                <a:sym typeface="Manrope Medium"/>
              </a:rPr>
              <a:t> </a:t>
            </a:r>
            <a:r>
              <a:rPr b="1" lang="en" sz="1500">
                <a:latin typeface="Manrope"/>
                <a:ea typeface="Manrope"/>
                <a:cs typeface="Manrope"/>
                <a:sym typeface="Manrope"/>
              </a:rPr>
              <a:t>Đệ quy  </a:t>
            </a:r>
            <a:endParaRPr b="1" sz="1500">
              <a:latin typeface="Manrope"/>
              <a:ea typeface="Manrope"/>
              <a:cs typeface="Manrope"/>
              <a:sym typeface="Manrope"/>
            </a:endParaRPr>
          </a:p>
          <a:p>
            <a:pPr indent="-323850" lvl="0" marL="457200" marR="0" rtl="0" algn="l">
              <a:lnSpc>
                <a:spcPct val="115000"/>
              </a:lnSpc>
              <a:spcBef>
                <a:spcPts val="1000"/>
              </a:spcBef>
              <a:spcAft>
                <a:spcPts val="0"/>
              </a:spcAft>
              <a:buSzPts val="1500"/>
              <a:buFont typeface="Manrope Medium"/>
              <a:buChar char="●"/>
            </a:pPr>
            <a:r>
              <a:rPr lang="en" sz="1500">
                <a:latin typeface="Manrope Medium"/>
                <a:ea typeface="Manrope Medium"/>
                <a:cs typeface="Manrope Medium"/>
                <a:sym typeface="Manrope Medium"/>
              </a:rPr>
              <a:t>Khái niệm đệ quy</a:t>
            </a:r>
            <a:endParaRPr sz="1500">
              <a:latin typeface="Manrope Medium"/>
              <a:ea typeface="Manrope Medium"/>
              <a:cs typeface="Manrope Medium"/>
              <a:sym typeface="Manrope Medium"/>
            </a:endParaRPr>
          </a:p>
          <a:p>
            <a:pPr indent="-323850" lvl="0" marL="457200" marR="0" rtl="0" algn="l">
              <a:lnSpc>
                <a:spcPct val="115000"/>
              </a:lnSpc>
              <a:spcBef>
                <a:spcPts val="0"/>
              </a:spcBef>
              <a:spcAft>
                <a:spcPts val="0"/>
              </a:spcAft>
              <a:buSzPts val="1500"/>
              <a:buFont typeface="Manrope Medium"/>
              <a:buChar char="●"/>
            </a:pPr>
            <a:r>
              <a:rPr lang="en" sz="1500">
                <a:latin typeface="Manrope Medium"/>
                <a:ea typeface="Manrope Medium"/>
                <a:cs typeface="Manrope Medium"/>
                <a:sym typeface="Manrope Medium"/>
              </a:rPr>
              <a:t>Phân tích 4 bước</a:t>
            </a:r>
            <a:endParaRPr sz="1500">
              <a:latin typeface="Manrope Medium"/>
              <a:ea typeface="Manrope Medium"/>
              <a:cs typeface="Manrope Medium"/>
              <a:sym typeface="Manrope Medium"/>
            </a:endParaRPr>
          </a:p>
          <a:p>
            <a:pPr indent="-323850" lvl="0" marL="457200" marR="0" rtl="0" algn="l">
              <a:lnSpc>
                <a:spcPct val="115000"/>
              </a:lnSpc>
              <a:spcBef>
                <a:spcPts val="0"/>
              </a:spcBef>
              <a:spcAft>
                <a:spcPts val="0"/>
              </a:spcAft>
              <a:buSzPts val="1500"/>
              <a:buFont typeface="Manrope Medium"/>
              <a:buChar char="●"/>
            </a:pPr>
            <a:r>
              <a:rPr lang="en" sz="1500">
                <a:latin typeface="Manrope Medium"/>
                <a:ea typeface="Manrope Medium"/>
                <a:cs typeface="Manrope Medium"/>
                <a:sym typeface="Manrope Medium"/>
              </a:rPr>
              <a:t>Quick sort</a:t>
            </a:r>
            <a:endParaRPr b="1" sz="1500">
              <a:latin typeface="Manrope"/>
              <a:ea typeface="Manrope"/>
              <a:cs typeface="Manrope"/>
              <a:sym typeface="Manrope"/>
            </a:endParaRPr>
          </a:p>
          <a:p>
            <a:pPr indent="0" lvl="0" marL="0" rtl="0" algn="l">
              <a:spcBef>
                <a:spcPts val="1000"/>
              </a:spcBef>
              <a:spcAft>
                <a:spcPts val="0"/>
              </a:spcAft>
              <a:buNone/>
            </a:pPr>
            <a:r>
              <a:rPr lang="en" sz="1500">
                <a:solidFill>
                  <a:schemeClr val="accent3"/>
                </a:solidFill>
                <a:latin typeface="Manrope Medium"/>
                <a:ea typeface="Manrope Medium"/>
                <a:cs typeface="Manrope Medium"/>
                <a:sym typeface="Manrope Medium"/>
              </a:rPr>
              <a:t>(7)</a:t>
            </a:r>
            <a:r>
              <a:rPr lang="en" sz="1500">
                <a:latin typeface="Manrope Medium"/>
                <a:ea typeface="Manrope Medium"/>
                <a:cs typeface="Manrope Medium"/>
                <a:sym typeface="Manrope Medium"/>
              </a:rPr>
              <a:t> </a:t>
            </a:r>
            <a:r>
              <a:rPr b="1" lang="en" sz="1500">
                <a:latin typeface="Manrope"/>
                <a:ea typeface="Manrope"/>
                <a:cs typeface="Manrope"/>
                <a:sym typeface="Manrope"/>
              </a:rPr>
              <a:t>Cấu trúc Node - Base</a:t>
            </a:r>
            <a:endParaRPr b="1" sz="1500">
              <a:latin typeface="Manrope"/>
              <a:ea typeface="Manrope"/>
              <a:cs typeface="Manrope"/>
              <a:sym typeface="Manrope"/>
            </a:endParaRPr>
          </a:p>
          <a:p>
            <a:pPr indent="0" lvl="0" marL="0" rtl="0" algn="l">
              <a:spcBef>
                <a:spcPts val="1000"/>
              </a:spcBef>
              <a:spcAft>
                <a:spcPts val="0"/>
              </a:spcAft>
              <a:buNone/>
            </a:pPr>
            <a:r>
              <a:rPr b="1" lang="en" sz="1500">
                <a:latin typeface="Manrope"/>
                <a:ea typeface="Manrope"/>
                <a:cs typeface="Manrope"/>
                <a:sym typeface="Manrope"/>
              </a:rPr>
              <a:t>Linked List</a:t>
            </a:r>
            <a:endParaRPr b="1" sz="1500">
              <a:latin typeface="Manrope"/>
              <a:ea typeface="Manrope"/>
              <a:cs typeface="Manrope"/>
              <a:sym typeface="Manrope"/>
            </a:endParaRPr>
          </a:p>
          <a:p>
            <a:pPr indent="-323850" lvl="0" marL="457200" rtl="0" algn="l">
              <a:spcBef>
                <a:spcPts val="1000"/>
              </a:spcBef>
              <a:spcAft>
                <a:spcPts val="0"/>
              </a:spcAft>
              <a:buSzPts val="1500"/>
              <a:buFont typeface="Manrope Medium"/>
              <a:buChar char="●"/>
            </a:pPr>
            <a:r>
              <a:rPr lang="en" sz="1500">
                <a:latin typeface="Manrope Medium"/>
                <a:ea typeface="Manrope Medium"/>
                <a:cs typeface="Manrope Medium"/>
                <a:sym typeface="Manrope Medium"/>
              </a:rPr>
              <a:t>Reading</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Searching</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Insertion</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Deletion</a:t>
            </a:r>
            <a:endParaRPr sz="1500">
              <a:latin typeface="Manrope Medium"/>
              <a:ea typeface="Manrope Medium"/>
              <a:cs typeface="Manrope Medium"/>
              <a:sym typeface="Manrope Medium"/>
            </a:endParaRPr>
          </a:p>
          <a:p>
            <a:pPr indent="0" lvl="0" marL="0" rtl="0" algn="l">
              <a:spcBef>
                <a:spcPts val="1000"/>
              </a:spcBef>
              <a:spcAft>
                <a:spcPts val="0"/>
              </a:spcAft>
              <a:buNone/>
            </a:pPr>
            <a:r>
              <a:rPr b="1" lang="en" sz="1500">
                <a:latin typeface="Manrope"/>
                <a:ea typeface="Manrope"/>
                <a:cs typeface="Manrope"/>
                <a:sym typeface="Manrope"/>
              </a:rPr>
              <a:t>Binary tree</a:t>
            </a:r>
            <a:endParaRPr b="1" sz="1500">
              <a:latin typeface="Manrope"/>
              <a:ea typeface="Manrope"/>
              <a:cs typeface="Manrope"/>
              <a:sym typeface="Manrope"/>
            </a:endParaRPr>
          </a:p>
          <a:p>
            <a:pPr indent="-323850" lvl="0" marL="457200" rtl="0" algn="l">
              <a:spcBef>
                <a:spcPts val="1000"/>
              </a:spcBef>
              <a:spcAft>
                <a:spcPts val="0"/>
              </a:spcAft>
              <a:buSzPts val="1500"/>
              <a:buFont typeface="Manrope Medium"/>
              <a:buChar char="●"/>
            </a:pPr>
            <a:r>
              <a:rPr lang="en" sz="1500">
                <a:latin typeface="Manrope Medium"/>
                <a:ea typeface="Manrope Medium"/>
                <a:cs typeface="Manrope Medium"/>
                <a:sym typeface="Manrope Medium"/>
              </a:rPr>
              <a:t>Reading</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Searching</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Insertion</a:t>
            </a:r>
            <a:endParaRPr sz="1500">
              <a:latin typeface="Manrope Medium"/>
              <a:ea typeface="Manrope Medium"/>
              <a:cs typeface="Manrope Medium"/>
              <a:sym typeface="Manrope Medium"/>
            </a:endParaRPr>
          </a:p>
          <a:p>
            <a:pPr indent="-323850" lvl="0" marL="457200" rtl="0" algn="l">
              <a:spcBef>
                <a:spcPts val="0"/>
              </a:spcBef>
              <a:spcAft>
                <a:spcPts val="0"/>
              </a:spcAft>
              <a:buSzPts val="1500"/>
              <a:buFont typeface="Manrope Medium"/>
              <a:buChar char="●"/>
            </a:pPr>
            <a:r>
              <a:rPr lang="en" sz="1500">
                <a:latin typeface="Manrope Medium"/>
                <a:ea typeface="Manrope Medium"/>
                <a:cs typeface="Manrope Medium"/>
                <a:sym typeface="Manrope Medium"/>
              </a:rPr>
              <a:t>Deletion</a:t>
            </a:r>
            <a:endParaRPr sz="1500">
              <a:latin typeface="Manrope Medium"/>
              <a:ea typeface="Manrope Medium"/>
              <a:cs typeface="Manrope Medium"/>
              <a:sym typeface="Manrope Medium"/>
            </a:endParaRPr>
          </a:p>
          <a:p>
            <a:pPr indent="0" lvl="0" marL="0" rtl="0" algn="l">
              <a:spcBef>
                <a:spcPts val="1000"/>
              </a:spcBef>
              <a:spcAft>
                <a:spcPts val="0"/>
              </a:spcAft>
              <a:buNone/>
            </a:pPr>
            <a:r>
              <a:t/>
            </a:r>
            <a:endParaRPr b="1" sz="1500">
              <a:latin typeface="Manrope"/>
              <a:ea typeface="Manrope"/>
              <a:cs typeface="Manrope"/>
              <a:sym typeface="Manrope"/>
            </a:endParaRPr>
          </a:p>
          <a:p>
            <a:pPr indent="0" lvl="0" marL="0" rtl="0" algn="l">
              <a:spcBef>
                <a:spcPts val="1000"/>
              </a:spcBef>
              <a:spcAft>
                <a:spcPts val="0"/>
              </a:spcAft>
              <a:buNone/>
            </a:pPr>
            <a:r>
              <a:t/>
            </a:r>
            <a:endParaRPr b="1" sz="1500">
              <a:latin typeface="Manrope"/>
              <a:ea typeface="Manrope"/>
              <a:cs typeface="Manrope"/>
              <a:sym typeface="Manrope"/>
            </a:endParaRPr>
          </a:p>
          <a:p>
            <a:pPr indent="0" lvl="0" marL="0" rtl="0" algn="l">
              <a:spcBef>
                <a:spcPts val="1000"/>
              </a:spcBef>
              <a:spcAft>
                <a:spcPts val="1000"/>
              </a:spcAft>
              <a:buNone/>
            </a:pPr>
            <a:r>
              <a:t/>
            </a:r>
            <a:endParaRPr b="1" sz="1500">
              <a:latin typeface="Manrope"/>
              <a:ea typeface="Manrope"/>
              <a:cs typeface="Manrope"/>
              <a:sym typeface="Manrop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29"/>
          <p:cNvSpPr txBox="1"/>
          <p:nvPr>
            <p:ph type="title"/>
          </p:nvPr>
        </p:nvSpPr>
        <p:spPr>
          <a:xfrm>
            <a:off x="715100" y="154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anrope"/>
                <a:ea typeface="Manrope"/>
                <a:cs typeface="Manrope"/>
                <a:sym typeface="Manrope"/>
              </a:rPr>
              <a:t>Một số khái niệm</a:t>
            </a:r>
            <a:endParaRPr b="1">
              <a:latin typeface="Manrope"/>
              <a:ea typeface="Manrope"/>
              <a:cs typeface="Manrope"/>
              <a:sym typeface="Manrope"/>
            </a:endParaRPr>
          </a:p>
        </p:txBody>
      </p:sp>
      <p:sp>
        <p:nvSpPr>
          <p:cNvPr id="466" name="Google Shape;466;p29"/>
          <p:cNvSpPr txBox="1"/>
          <p:nvPr>
            <p:ph idx="1" type="body"/>
          </p:nvPr>
        </p:nvSpPr>
        <p:spPr>
          <a:xfrm>
            <a:off x="715100" y="937650"/>
            <a:ext cx="7713900" cy="37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Manrope Medium"/>
                <a:ea typeface="Manrope Medium"/>
                <a:cs typeface="Manrope Medium"/>
                <a:sym typeface="Manrope Medium"/>
              </a:rPr>
              <a:t>(a) </a:t>
            </a:r>
            <a:r>
              <a:rPr lang="en" sz="2000">
                <a:latin typeface="Manrope Medium"/>
                <a:ea typeface="Manrope Medium"/>
                <a:cs typeface="Manrope Medium"/>
                <a:sym typeface="Manrope Medium"/>
              </a:rPr>
              <a:t>Data (dữ liệu)</a:t>
            </a:r>
            <a:endParaRPr>
              <a:latin typeface="Manrope"/>
              <a:ea typeface="Manrope"/>
              <a:cs typeface="Manrope"/>
              <a:sym typeface="Manrope"/>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Là một thuật ngữ đề cập đến các loại thông tin (information), kể cả số (number) và chuỗi/ chữ cơ bản (string)</a:t>
            </a:r>
            <a:endParaRPr>
              <a:latin typeface="Manrope"/>
              <a:ea typeface="Manrope"/>
              <a:cs typeface="Manrope"/>
              <a:sym typeface="Manrope"/>
            </a:endParaRPr>
          </a:p>
          <a:p>
            <a:pPr indent="0" lvl="0" marL="0" rtl="0" algn="l">
              <a:spcBef>
                <a:spcPts val="1000"/>
              </a:spcBef>
              <a:spcAft>
                <a:spcPts val="0"/>
              </a:spcAft>
              <a:buNone/>
            </a:pPr>
            <a:r>
              <a:rPr lang="en" sz="2000">
                <a:solidFill>
                  <a:schemeClr val="accent3"/>
                </a:solidFill>
                <a:latin typeface="Manrope Medium"/>
                <a:ea typeface="Manrope Medium"/>
                <a:cs typeface="Manrope Medium"/>
                <a:sym typeface="Manrope Medium"/>
              </a:rPr>
              <a:t>(b)</a:t>
            </a:r>
            <a:r>
              <a:rPr lang="en" sz="2000">
                <a:latin typeface="Manrope Medium"/>
                <a:ea typeface="Manrope Medium"/>
                <a:cs typeface="Manrope Medium"/>
                <a:sym typeface="Manrope Medium"/>
              </a:rPr>
              <a:t> Data structure (cấu trúc dữ liệu)</a:t>
            </a:r>
            <a:endParaRPr sz="2000">
              <a:latin typeface="Manrope Medium"/>
              <a:ea typeface="Manrope Medium"/>
              <a:cs typeface="Manrope Medium"/>
              <a:sym typeface="Manrope Medium"/>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Đề cập đến cách dữ liệu được tổ chức, một trong những yếu tố bổ trợ cho chương trình. Thuật toán tối ưu</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4 loại phổ biến được biết đến: Stack, Queue, Tree, Linked List</a:t>
            </a:r>
            <a:endParaRPr>
              <a:latin typeface="Manrope"/>
              <a:ea typeface="Manrope"/>
              <a:cs typeface="Manrope"/>
              <a:sym typeface="Manrope"/>
            </a:endParaRPr>
          </a:p>
          <a:p>
            <a:pPr indent="0" lvl="0" marL="0" rtl="0" algn="l">
              <a:spcBef>
                <a:spcPts val="1000"/>
              </a:spcBef>
              <a:spcAft>
                <a:spcPts val="0"/>
              </a:spcAft>
              <a:buNone/>
            </a:pPr>
            <a:r>
              <a:rPr lang="en" sz="2000">
                <a:solidFill>
                  <a:schemeClr val="accent3"/>
                </a:solidFill>
                <a:latin typeface="Manrope Medium"/>
                <a:ea typeface="Manrope Medium"/>
                <a:cs typeface="Manrope Medium"/>
                <a:sym typeface="Manrope Medium"/>
              </a:rPr>
              <a:t>(c )</a:t>
            </a:r>
            <a:r>
              <a:rPr lang="en" sz="2000">
                <a:latin typeface="Manrope Medium"/>
                <a:ea typeface="Manrope Medium"/>
                <a:cs typeface="Manrope Medium"/>
                <a:sym typeface="Manrope Medium"/>
              </a:rPr>
              <a:t> Algorithm (thuật toán)</a:t>
            </a:r>
            <a:endParaRPr sz="2000">
              <a:latin typeface="Manrope Medium"/>
              <a:ea typeface="Manrope Medium"/>
              <a:cs typeface="Manrope Medium"/>
              <a:sym typeface="Manrope Medium"/>
            </a:endParaRPr>
          </a:p>
          <a:p>
            <a:pPr indent="-317500" lvl="0" marL="457200" rtl="0" algn="l">
              <a:spcBef>
                <a:spcPts val="1000"/>
              </a:spcBef>
              <a:spcAft>
                <a:spcPts val="0"/>
              </a:spcAft>
              <a:buSzPts val="1400"/>
              <a:buFont typeface="Manrope"/>
              <a:buChar char="●"/>
            </a:pPr>
            <a:r>
              <a:rPr lang="en">
                <a:latin typeface="Manrope"/>
                <a:ea typeface="Manrope"/>
                <a:cs typeface="Manrope"/>
                <a:sym typeface="Manrope"/>
              </a:rPr>
              <a:t>Một chuỗi các hành động giải quyết một tập giá trị đầu vào để cho ra tập giá trị đầu ra tương ứng.</a:t>
            </a:r>
            <a:endParaRPr>
              <a:latin typeface="Manrope"/>
              <a:ea typeface="Manrope"/>
              <a:cs typeface="Manrope"/>
              <a:sym typeface="Manrope"/>
            </a:endParaRPr>
          </a:p>
          <a:p>
            <a:pPr indent="-317500" lvl="0" marL="457200" rtl="0" algn="l">
              <a:spcBef>
                <a:spcPts val="0"/>
              </a:spcBef>
              <a:spcAft>
                <a:spcPts val="0"/>
              </a:spcAft>
              <a:buSzPts val="1400"/>
              <a:buFont typeface="Manrope"/>
              <a:buChar char="●"/>
            </a:pPr>
            <a:r>
              <a:rPr lang="en">
                <a:latin typeface="Manrope"/>
                <a:ea typeface="Manrope"/>
                <a:cs typeface="Manrope"/>
                <a:sym typeface="Manrope"/>
              </a:rPr>
              <a:t>2 loại thuật toán chủ yếu sử dụng trong môn này: sorting, searching</a:t>
            </a:r>
            <a:endParaRPr sz="2000">
              <a:latin typeface="Manrope Medium"/>
              <a:ea typeface="Manrope Medium"/>
              <a:cs typeface="Manrope Medium"/>
              <a:sym typeface="Manrope Medium"/>
            </a:endParaRPr>
          </a:p>
        </p:txBody>
      </p:sp>
      <p:sp>
        <p:nvSpPr>
          <p:cNvPr id="467" name="Google Shape;467;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8" name="Google Shape;468;p29"/>
          <p:cNvSpPr/>
          <p:nvPr/>
        </p:nvSpPr>
        <p:spPr>
          <a:xfrm>
            <a:off x="-2018725" y="304800"/>
            <a:ext cx="363600" cy="462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highlight>
                  <a:srgbClr val="00FF00"/>
                </a:highlight>
              </a:rPr>
              <a:t>v</a:t>
            </a:r>
            <a:endParaRPr>
              <a:highlight>
                <a:srgbClr val="00FF00"/>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